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theme/themeOverride1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>
  <p:sldMasterIdLst>
    <p:sldMasterId id="2147483660" r:id="rId1"/>
  </p:sldMasterIdLst>
  <p:notesMasterIdLst>
    <p:notesMasterId r:id="rId13"/>
  </p:notesMasterIdLst>
  <p:handoutMasterIdLst>
    <p:handoutMasterId r:id="rId14"/>
  </p:handoutMasterIdLst>
  <p:sldIdLst>
    <p:sldId id="303" r:id="rId2"/>
    <p:sldId id="526" r:id="rId3"/>
    <p:sldId id="527" r:id="rId4"/>
    <p:sldId id="528" r:id="rId5"/>
    <p:sldId id="529" r:id="rId6"/>
    <p:sldId id="530" r:id="rId7"/>
    <p:sldId id="531" r:id="rId8"/>
    <p:sldId id="360" r:id="rId9"/>
    <p:sldId id="538" r:id="rId10"/>
    <p:sldId id="539" r:id="rId11"/>
    <p:sldId id="537" r:id="rId12"/>
  </p:sldIdLst>
  <p:sldSz cx="9144000" cy="6858000" type="screen4x3"/>
  <p:notesSz cx="6735763" cy="9866313"/>
  <p:defaultTextStyle>
    <a:defPPr>
      <a:defRPr lang="ru-RU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88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FF5353"/>
    <a:srgbClr val="348EA6"/>
    <a:srgbClr val="CCA500"/>
    <a:srgbClr val="234249"/>
    <a:srgbClr val="190EAE"/>
    <a:srgbClr val="153943"/>
    <a:srgbClr val="1E383E"/>
    <a:srgbClr val="26464E"/>
    <a:srgbClr val="996633"/>
    <a:srgbClr val="FF4F4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125E5076-3810-47DD-B79F-674D7AD40C01}" styleName="深色样式 1 - 强调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616DA210-FB5B-4158-B5E0-FEB733F419BA}" styleName="浅色样式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D113A9D2-9D6B-4929-AA2D-F23B5EE8CBE7}" styleName="Стиль из темы 2 - акцент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18603FDC-E32A-4AB5-989C-0864C3EAD2B8}" styleName="Стиль из темы 2 - акцент 2">
    <a:tblBg>
      <a:fillRef idx="3">
        <a:schemeClr val="accent2"/>
      </a:fillRef>
      <a:effectRef idx="3">
        <a:schemeClr val="accent2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2">
                <a:tint val="50000"/>
              </a:schemeClr>
            </a:lnRef>
          </a:left>
          <a:right>
            <a:lnRef idx="1">
              <a:schemeClr val="accent2">
                <a:tint val="50000"/>
              </a:schemeClr>
            </a:lnRef>
          </a:right>
          <a:top>
            <a:lnRef idx="1">
              <a:schemeClr val="accent2">
                <a:tint val="50000"/>
              </a:schemeClr>
            </a:lnRef>
          </a:top>
          <a:bottom>
            <a:lnRef idx="1">
              <a:schemeClr val="accent2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306799F8-075E-4A3A-A7F6-7FBC6576F1A4}" styleName="Стиль из темы 2 - акцент 3">
    <a:tblBg>
      <a:fillRef idx="3">
        <a:schemeClr val="accent3"/>
      </a:fillRef>
      <a:effectRef idx="3">
        <a:schemeClr val="accent3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3">
                <a:tint val="50000"/>
              </a:schemeClr>
            </a:lnRef>
          </a:left>
          <a:right>
            <a:lnRef idx="1">
              <a:schemeClr val="accent3">
                <a:tint val="50000"/>
              </a:schemeClr>
            </a:lnRef>
          </a:right>
          <a:top>
            <a:lnRef idx="1">
              <a:schemeClr val="accent3">
                <a:tint val="50000"/>
              </a:schemeClr>
            </a:lnRef>
          </a:top>
          <a:bottom>
            <a:lnRef idx="1">
              <a:schemeClr val="accent3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D7AC3CCA-C797-4891-BE02-D94E43425B78}" styleName="Средний стиль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7DF18680-E054-41AD-8BC1-D1AEF772440D}" styleName="Средний стиль 2 —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ED083AE6-46FA-4A59-8FB0-9F97EB10719F}" styleName="Светлый стиль 3 — акцент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0505E3EF-67EA-436B-97B2-0124C06EBD24}" styleName="Средний стиль 4 — акцент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C4B1156A-380E-4F78-BDF5-A606A8083BF9}" styleName="Средний стиль 4 — акцент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  <a:tblStyle styleId="{D27102A9-8310-4765-A935-A1911B00CA55}" styleName="Светлый стиль 1 — акцент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69012ECD-51FC-41F1-AA8D-1B2483CD663E}" styleName="Светлый стиль 2 — акцент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9D7B26C5-4107-4FEC-AEDC-1716B250A1EF}" styleName="Светлый стиль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823" autoAdjust="0"/>
    <p:restoredTop sz="93525" autoAdjust="0"/>
  </p:normalViewPr>
  <p:slideViewPr>
    <p:cSldViewPr>
      <p:cViewPr varScale="1">
        <p:scale>
          <a:sx n="114" d="100"/>
          <a:sy n="114" d="100"/>
        </p:scale>
        <p:origin x="1458" y="102"/>
      </p:cViewPr>
      <p:guideLst>
        <p:guide orient="horz" pos="2188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1023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handoutMaster" Target="handoutMasters/handoutMaster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7.xml"/><Relationship Id="rId1" Type="http://schemas.microsoft.com/office/2011/relationships/chartStyle" Target="style7.xml"/><Relationship Id="rId4" Type="http://schemas.openxmlformats.org/officeDocument/2006/relationships/oleObject" Target="file:///\\truenas\Share\02_&#1059;&#1095;&#1077;&#1073;&#1085;&#1086;-&#1084;&#1077;&#1090;&#1086;&#1076;&#1080;&#1095;&#1077;&#1089;&#1082;&#1080;&#1081;%20&#1086;&#1090;&#1076;&#1077;&#1083;\2.&#1060;&#1080;&#1083;&#1080;&#1084;&#1086;&#1085;&#1086;&#1074;&#1072;%20&#1052;&#1053;\&#1054;&#1090;&#1095;&#1077;&#1090;&#1099;\&#1048;&#1058;&#1054;&#1043;&#1048;%20&#1047;&#1048;&#1052;&#1053;&#1045;&#1049;%20&#1057;&#1045;&#1057;&#1057;&#1048;&#1048;%202025-2026%20&#1091;&#1095;.%20&#1075;&#1086;&#1076;\&#1057;&#1042;&#1054;&#1044;_&#1079;&#1080;&#1084;&#1085;&#1103;&#1103;%20&#1089;&#1077;&#1089;&#1089;&#1080;&#1103;_2025-2026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Количество студентов</c:v>
                </c:pt>
              </c:strCache>
            </c:strRef>
          </c:tx>
          <c:spPr>
            <a:solidFill>
              <a:schemeClr val="accent2">
                <a:lumMod val="75000"/>
              </a:schemeClr>
            </a:solidFill>
            <a:ln>
              <a:noFill/>
            </a:ln>
            <a:effectLst/>
          </c:spPr>
          <c:invertIfNegative val="0"/>
          <c:dLbls>
            <c:dLbl>
              <c:idx val="1"/>
              <c:layout>
                <c:manualLayout>
                  <c:x val="-1.2882447665056361E-2"/>
                  <c:y val="8.7559274871314915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DE7C-459A-AEE5-EA0C3D20B9D5}"/>
                </c:ext>
              </c:extLst>
            </c:dLbl>
            <c:dLbl>
              <c:idx val="2"/>
              <c:layout>
                <c:manualLayout>
                  <c:x val="-6.4412238325282393E-3"/>
                  <c:y val="-8.755927487131597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DE7C-459A-AEE5-EA0C3D20B9D5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0" i="0" u="none" strike="noStrike" kern="1200" baseline="0">
                    <a:solidFill>
                      <a:schemeClr val="accent2">
                        <a:lumMod val="50000"/>
                      </a:schemeClr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Лист1!$A$2:$A$6</c:f>
              <c:strCache>
                <c:ptCount val="5"/>
                <c:pt idx="0">
                  <c:v>ИФ</c:v>
                </c:pt>
                <c:pt idx="1">
                  <c:v>ФАБ</c:v>
                </c:pt>
                <c:pt idx="2">
                  <c:v>ФВМ</c:v>
                </c:pt>
                <c:pt idx="3">
                  <c:v>ФЛКиЗ</c:v>
                </c:pt>
                <c:pt idx="4">
                  <c:v>КТиУ</c:v>
                </c:pt>
              </c:strCache>
            </c:strRef>
          </c:cat>
          <c:val>
            <c:numRef>
              <c:f>Лист1!$B$2:$B$6</c:f>
              <c:numCache>
                <c:formatCode>General</c:formatCode>
                <c:ptCount val="5"/>
                <c:pt idx="0">
                  <c:v>258</c:v>
                </c:pt>
                <c:pt idx="1">
                  <c:v>248</c:v>
                </c:pt>
                <c:pt idx="2">
                  <c:v>226</c:v>
                </c:pt>
                <c:pt idx="3">
                  <c:v>313</c:v>
                </c:pt>
                <c:pt idx="4">
                  <c:v>617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E7C-459A-AEE5-EA0C3D20B9D5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Количество допущенных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9.6618357487922701E-3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6515-4581-9CED-A9786C242704}"/>
                </c:ext>
              </c:extLst>
            </c:dLbl>
            <c:dLbl>
              <c:idx val="1"/>
              <c:layout>
                <c:manualLayout>
                  <c:x val="1.4492753623188347E-2"/>
                  <c:y val="-5.837284991421083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DE7C-459A-AEE5-EA0C3D20B9D5}"/>
                </c:ext>
              </c:extLst>
            </c:dLbl>
            <c:dLbl>
              <c:idx val="2"/>
              <c:layout>
                <c:manualLayout>
                  <c:x val="1.1272141706924374E-2"/>
                  <c:y val="-8.755927487131597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DE7C-459A-AEE5-EA0C3D20B9D5}"/>
                </c:ext>
              </c:extLst>
            </c:dLbl>
            <c:dLbl>
              <c:idx val="3"/>
              <c:layout>
                <c:manualLayout>
                  <c:x val="6.4412238325280624E-3"/>
                  <c:y val="-2.9186424957105147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DE7C-459A-AEE5-EA0C3D20B9D5}"/>
                </c:ext>
              </c:extLst>
            </c:dLbl>
            <c:dLbl>
              <c:idx val="4"/>
              <c:layout>
                <c:manualLayout>
                  <c:x val="9.6618357487922701E-3"/>
                  <c:y val="-5.8372849914210293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DE7C-459A-AEE5-EA0C3D20B9D5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0" i="0" u="none" strike="noStrike" kern="1200" baseline="0">
                    <a:solidFill>
                      <a:schemeClr val="accent2">
                        <a:lumMod val="50000"/>
                      </a:schemeClr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Лист1!$A$2:$A$6</c:f>
              <c:strCache>
                <c:ptCount val="5"/>
                <c:pt idx="0">
                  <c:v>ИФ</c:v>
                </c:pt>
                <c:pt idx="1">
                  <c:v>ФАБ</c:v>
                </c:pt>
                <c:pt idx="2">
                  <c:v>ФВМ</c:v>
                </c:pt>
                <c:pt idx="3">
                  <c:v>ФЛКиЗ</c:v>
                </c:pt>
                <c:pt idx="4">
                  <c:v>КТиУ</c:v>
                </c:pt>
              </c:strCache>
            </c:strRef>
          </c:cat>
          <c:val>
            <c:numRef>
              <c:f>Лист1!$C$2:$C$6</c:f>
              <c:numCache>
                <c:formatCode>General</c:formatCode>
                <c:ptCount val="5"/>
                <c:pt idx="0">
                  <c:v>204</c:v>
                </c:pt>
                <c:pt idx="1">
                  <c:v>248</c:v>
                </c:pt>
                <c:pt idx="2">
                  <c:v>226</c:v>
                </c:pt>
                <c:pt idx="3">
                  <c:v>247</c:v>
                </c:pt>
                <c:pt idx="4">
                  <c:v>617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E7C-459A-AEE5-EA0C3D20B9D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370557784"/>
        <c:axId val="370560080"/>
      </c:barChart>
      <c:catAx>
        <c:axId val="3705577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ru-RU"/>
          </a:p>
        </c:txPr>
        <c:crossAx val="370560080"/>
        <c:crosses val="autoZero"/>
        <c:auto val="1"/>
        <c:lblAlgn val="ctr"/>
        <c:lblOffset val="100"/>
        <c:noMultiLvlLbl val="0"/>
      </c:catAx>
      <c:valAx>
        <c:axId val="3705600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3705577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ru-RU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2025-2026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accent2">
                  <a:lumMod val="75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4-4A6D-4C4D-AE6A-6B957F73FBF6}"/>
              </c:ext>
            </c:extLst>
          </c:dPt>
          <c:dPt>
            <c:idx val="1"/>
            <c:invertIfNegative val="0"/>
            <c:bubble3D val="0"/>
            <c:spPr>
              <a:solidFill>
                <a:schemeClr val="accent2">
                  <a:lumMod val="75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4A6D-4C4D-AE6A-6B957F73FBF6}"/>
              </c:ext>
            </c:extLst>
          </c:dPt>
          <c:dPt>
            <c:idx val="2"/>
            <c:invertIfNegative val="0"/>
            <c:bubble3D val="0"/>
            <c:spPr>
              <a:solidFill>
                <a:schemeClr val="accent2">
                  <a:lumMod val="75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6-4A6D-4C4D-AE6A-6B957F73FBF6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0" i="0" u="none" strike="noStrike" kern="1200" baseline="0">
                    <a:solidFill>
                      <a:schemeClr val="accent2">
                        <a:lumMod val="50000"/>
                      </a:schemeClr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Лист1!$A$2:$A$4</c:f>
              <c:strCache>
                <c:ptCount val="3"/>
                <c:pt idx="0">
                  <c:v>Абс. успеваемость</c:v>
                </c:pt>
                <c:pt idx="1">
                  <c:v>Качество</c:v>
                </c:pt>
                <c:pt idx="2">
                  <c:v>Ср. балл</c:v>
                </c:pt>
              </c:strCache>
            </c:str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83.3</c:v>
                </c:pt>
                <c:pt idx="1">
                  <c:v>70.2</c:v>
                </c:pt>
                <c:pt idx="2">
                  <c:v>4.2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A6D-4C4D-AE6A-6B957F73FBF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73903984"/>
        <c:axId val="373912512"/>
      </c:barChart>
      <c:catAx>
        <c:axId val="3739039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ru-RU"/>
          </a:p>
        </c:txPr>
        <c:crossAx val="373912512"/>
        <c:crosses val="autoZero"/>
        <c:auto val="1"/>
        <c:lblAlgn val="ctr"/>
        <c:lblOffset val="100"/>
        <c:noMultiLvlLbl val="0"/>
      </c:catAx>
      <c:valAx>
        <c:axId val="3739125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3739039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ru-RU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Абс. успеваемость</c:v>
                </c:pt>
              </c:strCache>
            </c:strRef>
          </c:tx>
          <c:spPr>
            <a:solidFill>
              <a:schemeClr val="accent2">
                <a:lumMod val="75000"/>
              </a:schemeClr>
            </a:solidFill>
            <a:ln>
              <a:noFill/>
            </a:ln>
            <a:effectLst/>
          </c:spPr>
          <c:invertIfNegative val="0"/>
          <c:dLbls>
            <c:dLbl>
              <c:idx val="1"/>
              <c:layout>
                <c:manualLayout>
                  <c:x val="-1.610305958132045E-2"/>
                  <c:y val="-5.8372849914210562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D2B3-4A53-952C-4D269435AE1F}"/>
                </c:ext>
              </c:extLst>
            </c:dLbl>
            <c:dLbl>
              <c:idx val="3"/>
              <c:layout>
                <c:manualLayout>
                  <c:x val="-1.1272141706924433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D2B3-4A53-952C-4D269435AE1F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0" i="0" u="none" strike="noStrike" kern="1200" baseline="0">
                    <a:solidFill>
                      <a:schemeClr val="accent2">
                        <a:lumMod val="50000"/>
                      </a:schemeClr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Лист1!$A$2:$A$6</c:f>
              <c:strCache>
                <c:ptCount val="5"/>
                <c:pt idx="0">
                  <c:v>ИФ</c:v>
                </c:pt>
                <c:pt idx="1">
                  <c:v>ФАБ</c:v>
                </c:pt>
                <c:pt idx="2">
                  <c:v>ФВМ</c:v>
                </c:pt>
                <c:pt idx="3">
                  <c:v>ФЛКиЗ</c:v>
                </c:pt>
                <c:pt idx="4">
                  <c:v>КТиУ</c:v>
                </c:pt>
              </c:strCache>
            </c:strRef>
          </c:cat>
          <c:val>
            <c:numRef>
              <c:f>Лист1!$B$2:$B$6</c:f>
              <c:numCache>
                <c:formatCode>General</c:formatCode>
                <c:ptCount val="5"/>
                <c:pt idx="0">
                  <c:v>78.5</c:v>
                </c:pt>
                <c:pt idx="1">
                  <c:v>85.9</c:v>
                </c:pt>
                <c:pt idx="2">
                  <c:v>88.5</c:v>
                </c:pt>
                <c:pt idx="3">
                  <c:v>73.7</c:v>
                </c:pt>
                <c:pt idx="4">
                  <c:v>90.11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2B3-4A53-952C-4D269435AE1F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Кач. успеваемость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8.0515297906602109E-3"/>
                  <c:y val="-2.9186424957105147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D2B3-4A53-952C-4D269435AE1F}"/>
                </c:ext>
              </c:extLst>
            </c:dLbl>
            <c:dLbl>
              <c:idx val="1"/>
              <c:layout>
                <c:manualLayout>
                  <c:x val="1.4492753623188347E-2"/>
                  <c:y val="2.9186424957104613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D2B3-4A53-952C-4D269435AE1F}"/>
                </c:ext>
              </c:extLst>
            </c:dLbl>
            <c:dLbl>
              <c:idx val="2"/>
              <c:layout>
                <c:manualLayout>
                  <c:x val="3.2206119162640902E-3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D2B3-4A53-952C-4D269435AE1F}"/>
                </c:ext>
              </c:extLst>
            </c:dLbl>
            <c:dLbl>
              <c:idx val="3"/>
              <c:layout>
                <c:manualLayout>
                  <c:x val="1.932367149758454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D2B3-4A53-952C-4D269435AE1F}"/>
                </c:ext>
              </c:extLst>
            </c:dLbl>
            <c:dLbl>
              <c:idx val="4"/>
              <c:layout>
                <c:manualLayout>
                  <c:x val="1.2882447665056243E-2"/>
                  <c:y val="-5.8372849914210293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D2B3-4A53-952C-4D269435AE1F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0" i="0" u="none" strike="noStrike" kern="1200" baseline="0">
                    <a:solidFill>
                      <a:schemeClr val="accent2">
                        <a:lumMod val="50000"/>
                      </a:schemeClr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Лист1!$A$2:$A$6</c:f>
              <c:strCache>
                <c:ptCount val="5"/>
                <c:pt idx="0">
                  <c:v>ИФ</c:v>
                </c:pt>
                <c:pt idx="1">
                  <c:v>ФАБ</c:v>
                </c:pt>
                <c:pt idx="2">
                  <c:v>ФВМ</c:v>
                </c:pt>
                <c:pt idx="3">
                  <c:v>ФЛКиЗ</c:v>
                </c:pt>
                <c:pt idx="4">
                  <c:v>КТиУ</c:v>
                </c:pt>
              </c:strCache>
            </c:strRef>
          </c:cat>
          <c:val>
            <c:numRef>
              <c:f>Лист1!$C$2:$C$6</c:f>
              <c:numCache>
                <c:formatCode>General</c:formatCode>
                <c:ptCount val="5"/>
                <c:pt idx="0">
                  <c:v>72</c:v>
                </c:pt>
                <c:pt idx="1">
                  <c:v>83.5</c:v>
                </c:pt>
                <c:pt idx="2">
                  <c:v>78.8</c:v>
                </c:pt>
                <c:pt idx="3">
                  <c:v>69.3</c:v>
                </c:pt>
                <c:pt idx="4">
                  <c:v>47.16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2B3-4A53-952C-4D269435AE1F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Ср. балл</c:v>
                </c:pt>
              </c:strCache>
            </c:strRef>
          </c:tx>
          <c:spPr>
            <a:solidFill>
              <a:schemeClr val="accent2">
                <a:lumMod val="5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0" i="0" u="none" strike="noStrike" kern="1200" baseline="0">
                    <a:solidFill>
                      <a:schemeClr val="accent2">
                        <a:lumMod val="50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Лист1!$A$2:$A$6</c:f>
              <c:strCache>
                <c:ptCount val="5"/>
                <c:pt idx="0">
                  <c:v>ИФ</c:v>
                </c:pt>
                <c:pt idx="1">
                  <c:v>ФАБ</c:v>
                </c:pt>
                <c:pt idx="2">
                  <c:v>ФВМ</c:v>
                </c:pt>
                <c:pt idx="3">
                  <c:v>ФЛКиЗ</c:v>
                </c:pt>
                <c:pt idx="4">
                  <c:v>КТиУ</c:v>
                </c:pt>
              </c:strCache>
            </c:strRef>
          </c:cat>
          <c:val>
            <c:numRef>
              <c:f>Лист1!$D$2:$D$6</c:f>
              <c:numCache>
                <c:formatCode>General</c:formatCode>
                <c:ptCount val="5"/>
                <c:pt idx="0">
                  <c:v>4.2</c:v>
                </c:pt>
                <c:pt idx="1">
                  <c:v>4.4000000000000004</c:v>
                </c:pt>
                <c:pt idx="2">
                  <c:v>3.9</c:v>
                </c:pt>
                <c:pt idx="3">
                  <c:v>4.5</c:v>
                </c:pt>
                <c:pt idx="4">
                  <c:v>3.8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D2B3-4A53-952C-4D269435AE1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20241672"/>
        <c:axId val="420235440"/>
      </c:barChart>
      <c:catAx>
        <c:axId val="4202416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ru-RU"/>
          </a:p>
        </c:txPr>
        <c:crossAx val="420235440"/>
        <c:crosses val="autoZero"/>
        <c:auto val="1"/>
        <c:lblAlgn val="ctr"/>
        <c:lblOffset val="100"/>
        <c:noMultiLvlLbl val="0"/>
      </c:catAx>
      <c:valAx>
        <c:axId val="4202354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4202416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ru-RU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Средний показатель</c:v>
                </c:pt>
              </c:strCache>
            </c:strRef>
          </c:tx>
          <c:spPr>
            <a:solidFill>
              <a:srgbClr val="FF0000"/>
            </a:solidFill>
            <a:ln>
              <a:noFill/>
            </a:ln>
            <a:effectLst/>
          </c:spPr>
          <c:invertIfNegative val="0"/>
          <c:dPt>
            <c:idx val="1"/>
            <c:invertIfNegative val="0"/>
            <c:bubble3D val="0"/>
            <c:spPr>
              <a:solidFill>
                <a:srgbClr val="0070C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4-A869-4D60-8362-EE10D601CE75}"/>
              </c:ext>
            </c:extLst>
          </c:dPt>
          <c:dPt>
            <c:idx val="2"/>
            <c:invertIfNegative val="0"/>
            <c:bubble3D val="0"/>
            <c:spPr>
              <a:solidFill>
                <a:srgbClr val="7030A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A869-4D60-8362-EE10D601CE75}"/>
              </c:ext>
            </c:extLst>
          </c:dPt>
          <c:dPt>
            <c:idx val="3"/>
            <c:invertIfNegative val="0"/>
            <c:bubble3D val="0"/>
            <c:spPr>
              <a:solidFill>
                <a:srgbClr val="00B05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6-A869-4D60-8362-EE10D601CE75}"/>
              </c:ext>
            </c:extLst>
          </c:dPt>
          <c:dPt>
            <c:idx val="4"/>
            <c:invertIfNegative val="0"/>
            <c:bubble3D val="0"/>
            <c:spPr>
              <a:solidFill>
                <a:srgbClr val="FFFF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A869-4D60-8362-EE10D601CE75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0" i="0" u="none" strike="noStrike" kern="1200" baseline="0">
                    <a:solidFill>
                      <a:schemeClr val="accent2">
                        <a:lumMod val="50000"/>
                      </a:schemeClr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Лист1!$A$2:$A$6</c:f>
              <c:strCache>
                <c:ptCount val="5"/>
                <c:pt idx="0">
                  <c:v>Только на "5"</c:v>
                </c:pt>
                <c:pt idx="1">
                  <c:v>"5" и "4"</c:v>
                </c:pt>
                <c:pt idx="2">
                  <c:v>"5", "4", "3"</c:v>
                </c:pt>
                <c:pt idx="3">
                  <c:v>Только на "3"</c:v>
                </c:pt>
                <c:pt idx="4">
                  <c:v>Имеют задолженность</c:v>
                </c:pt>
              </c:strCache>
            </c:strRef>
          </c:cat>
          <c:val>
            <c:numRef>
              <c:f>Лист1!$B$2:$B$6</c:f>
              <c:numCache>
                <c:formatCode>General</c:formatCode>
                <c:ptCount val="5"/>
                <c:pt idx="0">
                  <c:v>344</c:v>
                </c:pt>
                <c:pt idx="1">
                  <c:v>682</c:v>
                </c:pt>
                <c:pt idx="2">
                  <c:v>313</c:v>
                </c:pt>
                <c:pt idx="3">
                  <c:v>2</c:v>
                </c:pt>
                <c:pt idx="4">
                  <c:v>201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869-4D60-8362-EE10D601CE7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38271688"/>
        <c:axId val="438274312"/>
      </c:barChart>
      <c:catAx>
        <c:axId val="4382716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ru-RU"/>
          </a:p>
        </c:txPr>
        <c:crossAx val="438274312"/>
        <c:crosses val="autoZero"/>
        <c:auto val="1"/>
        <c:lblAlgn val="ctr"/>
        <c:lblOffset val="100"/>
        <c:noMultiLvlLbl val="0"/>
      </c:catAx>
      <c:valAx>
        <c:axId val="4382743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43827168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Абс. успеваемость</c:v>
                </c:pt>
              </c:strCache>
            </c:strRef>
          </c:tx>
          <c:spPr>
            <a:solidFill>
              <a:schemeClr val="accent2">
                <a:lumMod val="75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0" i="0" u="none" strike="noStrike" kern="1200" baseline="0">
                    <a:solidFill>
                      <a:schemeClr val="accent2">
                        <a:lumMod val="50000"/>
                      </a:schemeClr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Лист1!$A$2:$A$3</c:f>
              <c:strCache>
                <c:ptCount val="2"/>
                <c:pt idx="0">
                  <c:v>СПО</c:v>
                </c:pt>
                <c:pt idx="1">
                  <c:v>ВО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90.11</c:v>
                </c:pt>
                <c:pt idx="1">
                  <c:v>82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3AE-470B-88AB-4955CA166782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Кач. успеваемость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0" i="0" u="none" strike="noStrike" kern="1200" baseline="0">
                    <a:solidFill>
                      <a:schemeClr val="accent2">
                        <a:lumMod val="50000"/>
                      </a:schemeClr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Лист1!$A$2:$A$3</c:f>
              <c:strCache>
                <c:ptCount val="2"/>
                <c:pt idx="0">
                  <c:v>СПО</c:v>
                </c:pt>
                <c:pt idx="1">
                  <c:v>ВО</c:v>
                </c:pt>
              </c:strCache>
            </c:strRef>
          </c:cat>
          <c:val>
            <c:numRef>
              <c:f>Лист1!$C$2:$C$3</c:f>
              <c:numCache>
                <c:formatCode>General</c:formatCode>
                <c:ptCount val="2"/>
                <c:pt idx="0">
                  <c:v>47.16</c:v>
                </c:pt>
                <c:pt idx="1">
                  <c:v>76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3AE-470B-88AB-4955CA166782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Ср. балл</c:v>
                </c:pt>
              </c:strCache>
            </c:strRef>
          </c:tx>
          <c:spPr>
            <a:solidFill>
              <a:schemeClr val="accent2">
                <a:lumMod val="5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Лист1!$A$2:$A$3</c:f>
              <c:strCache>
                <c:ptCount val="2"/>
                <c:pt idx="0">
                  <c:v>СПО</c:v>
                </c:pt>
                <c:pt idx="1">
                  <c:v>ВО</c:v>
                </c:pt>
              </c:strCache>
            </c:strRef>
          </c:cat>
          <c:val>
            <c:numRef>
              <c:f>Лист1!$D$2:$D$3</c:f>
              <c:numCache>
                <c:formatCode>General</c:formatCode>
                <c:ptCount val="2"/>
                <c:pt idx="0">
                  <c:v>3.8</c:v>
                </c:pt>
                <c:pt idx="1">
                  <c:v>4.3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93AE-470B-88AB-4955CA16678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73884960"/>
        <c:axId val="373882008"/>
      </c:barChart>
      <c:catAx>
        <c:axId val="3738849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ru-RU"/>
          </a:p>
        </c:txPr>
        <c:crossAx val="373882008"/>
        <c:crosses val="autoZero"/>
        <c:auto val="1"/>
        <c:lblAlgn val="ctr"/>
        <c:lblOffset val="100"/>
        <c:noMultiLvlLbl val="0"/>
      </c:catAx>
      <c:valAx>
        <c:axId val="3738820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3738849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14448844256786741"/>
          <c:y val="0.92605722653583789"/>
          <c:w val="0.75701941242851889"/>
          <c:h val="6.9160796058591628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accent2">
                  <a:lumMod val="50000"/>
                </a:schemeClr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ru-RU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Абс. успеваемость</c:v>
                </c:pt>
              </c:strCache>
            </c:strRef>
          </c:tx>
          <c:spPr>
            <a:solidFill>
              <a:schemeClr val="accent2">
                <a:lumMod val="75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Лист1!$A$2:$A$5</c:f>
              <c:strCache>
                <c:ptCount val="4"/>
                <c:pt idx="0">
                  <c:v>СПО</c:v>
                </c:pt>
                <c:pt idx="1">
                  <c:v>Бакалавриат</c:v>
                </c:pt>
                <c:pt idx="2">
                  <c:v>Специалитет</c:v>
                </c:pt>
                <c:pt idx="3">
                  <c:v>Магистратура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90.11</c:v>
                </c:pt>
                <c:pt idx="1">
                  <c:v>78.099999999999994</c:v>
                </c:pt>
                <c:pt idx="2">
                  <c:v>87.9</c:v>
                </c:pt>
                <c:pt idx="3">
                  <c:v>93.5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F18-463A-AE62-39D51BED9D9A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Кач. успеваемость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dLbl>
              <c:idx val="1"/>
              <c:layout>
                <c:manualLayout>
                  <c:x val="1.2882447665056302E-2"/>
                  <c:y val="8.7559274871315436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081A-4F9C-955B-14F84836067E}"/>
                </c:ext>
              </c:extLst>
            </c:dLbl>
            <c:dLbl>
              <c:idx val="3"/>
              <c:layout>
                <c:manualLayout>
                  <c:x val="1.610305958132045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081A-4F9C-955B-14F84836067E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Лист1!$A$2:$A$5</c:f>
              <c:strCache>
                <c:ptCount val="4"/>
                <c:pt idx="0">
                  <c:v>СПО</c:v>
                </c:pt>
                <c:pt idx="1">
                  <c:v>Бакалавриат</c:v>
                </c:pt>
                <c:pt idx="2">
                  <c:v>Специалитет</c:v>
                </c:pt>
                <c:pt idx="3">
                  <c:v>Магистратура</c:v>
                </c:pt>
              </c:strCache>
            </c:strRef>
          </c:cat>
          <c:val>
            <c:numRef>
              <c:f>Лист1!$C$2:$C$5</c:f>
              <c:numCache>
                <c:formatCode>General</c:formatCode>
                <c:ptCount val="4"/>
                <c:pt idx="0">
                  <c:v>47.16</c:v>
                </c:pt>
                <c:pt idx="1">
                  <c:v>72.599999999999994</c:v>
                </c:pt>
                <c:pt idx="2">
                  <c:v>74.2</c:v>
                </c:pt>
                <c:pt idx="3">
                  <c:v>92.3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F18-463A-AE62-39D51BED9D9A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Средний балл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Лист1!$A$2:$A$5</c:f>
              <c:strCache>
                <c:ptCount val="4"/>
                <c:pt idx="0">
                  <c:v>СПО</c:v>
                </c:pt>
                <c:pt idx="1">
                  <c:v>Бакалавриат</c:v>
                </c:pt>
                <c:pt idx="2">
                  <c:v>Специалитет</c:v>
                </c:pt>
                <c:pt idx="3">
                  <c:v>Магистратура</c:v>
                </c:pt>
              </c:strCache>
            </c:strRef>
          </c:cat>
          <c:val>
            <c:numRef>
              <c:f>Лист1!$D$2:$D$5</c:f>
              <c:numCache>
                <c:formatCode>General</c:formatCode>
                <c:ptCount val="4"/>
                <c:pt idx="0">
                  <c:v>3.8</c:v>
                </c:pt>
                <c:pt idx="1">
                  <c:v>4.2</c:v>
                </c:pt>
                <c:pt idx="2">
                  <c:v>3.8</c:v>
                </c:pt>
                <c:pt idx="3">
                  <c:v>4.5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081A-4F9C-955B-14F84836067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20247248"/>
        <c:axId val="420251840"/>
      </c:barChart>
      <c:catAx>
        <c:axId val="4202472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ru-RU"/>
          </a:p>
        </c:txPr>
        <c:crossAx val="420251840"/>
        <c:crosses val="autoZero"/>
        <c:auto val="1"/>
        <c:lblAlgn val="ctr"/>
        <c:lblOffset val="100"/>
        <c:noMultiLvlLbl val="0"/>
      </c:catAx>
      <c:valAx>
        <c:axId val="4202518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4202472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ru-RU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Лист2!$C$3</c:f>
              <c:strCache>
                <c:ptCount val="1"/>
                <c:pt idx="0">
                  <c:v>Абс. Успеваемость</c:v>
                </c:pt>
              </c:strCache>
            </c:strRef>
          </c:tx>
          <c:spPr>
            <a:solidFill>
              <a:srgbClr val="8BC145">
                <a:lumMod val="75000"/>
              </a:srgbClr>
            </a:solidFill>
            <a:ln>
              <a:noFill/>
            </a:ln>
            <a:effectLst/>
            <a:sp3d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Лист2!$B$4:$B$8</c:f>
              <c:strCache>
                <c:ptCount val="5"/>
                <c:pt idx="0">
                  <c:v>1 курс</c:v>
                </c:pt>
                <c:pt idx="1">
                  <c:v>2 курс</c:v>
                </c:pt>
                <c:pt idx="2">
                  <c:v>3 курс</c:v>
                </c:pt>
                <c:pt idx="3">
                  <c:v>4 курс</c:v>
                </c:pt>
                <c:pt idx="4">
                  <c:v>5 курс</c:v>
                </c:pt>
              </c:strCache>
            </c:strRef>
          </c:cat>
          <c:val>
            <c:numRef>
              <c:f>Лист2!$C$4:$C$8</c:f>
              <c:numCache>
                <c:formatCode>General</c:formatCode>
                <c:ptCount val="5"/>
                <c:pt idx="0">
                  <c:v>68.44</c:v>
                </c:pt>
                <c:pt idx="1">
                  <c:v>85.1</c:v>
                </c:pt>
                <c:pt idx="2">
                  <c:v>87.5</c:v>
                </c:pt>
                <c:pt idx="3">
                  <c:v>97.5</c:v>
                </c:pt>
                <c:pt idx="4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218-43FF-87E5-CB3A354D29B2}"/>
            </c:ext>
          </c:extLst>
        </c:ser>
        <c:ser>
          <c:idx val="1"/>
          <c:order val="1"/>
          <c:tx>
            <c:strRef>
              <c:f>Лист2!$D$3</c:f>
              <c:strCache>
                <c:ptCount val="1"/>
                <c:pt idx="0">
                  <c:v>Качество успеваемости</c:v>
                </c:pt>
              </c:strCache>
            </c:strRef>
          </c:tx>
          <c:spPr>
            <a:solidFill>
              <a:srgbClr val="8BC145">
                <a:lumMod val="60000"/>
                <a:lumOff val="40000"/>
              </a:srgbClr>
            </a:solidFill>
            <a:ln>
              <a:noFill/>
            </a:ln>
            <a:effectLst/>
            <a:sp3d/>
          </c:spPr>
          <c:invertIfNegative val="0"/>
          <c:dLbls>
            <c:dLbl>
              <c:idx val="0"/>
              <c:layout>
                <c:manualLayout>
                  <c:x val="1.5410909035997079E-2"/>
                  <c:y val="-2.4495735041785479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9218-43FF-87E5-CB3A354D29B2}"/>
                </c:ext>
              </c:extLst>
            </c:dLbl>
            <c:dLbl>
              <c:idx val="1"/>
              <c:layout>
                <c:manualLayout>
                  <c:x val="1.5410909035997079E-2"/>
                  <c:y val="-4.4908328791760334E-1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9218-43FF-87E5-CB3A354D29B2}"/>
                </c:ext>
              </c:extLst>
            </c:dLbl>
            <c:dLbl>
              <c:idx val="2"/>
              <c:layout>
                <c:manualLayout>
                  <c:x val="2.0547878714662772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9218-43FF-87E5-CB3A354D29B2}"/>
                </c:ext>
              </c:extLst>
            </c:dLbl>
            <c:dLbl>
              <c:idx val="3"/>
              <c:layout>
                <c:manualLayout>
                  <c:x val="1.1986262583553283E-2"/>
                  <c:y val="2.4495735041785479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9218-43FF-87E5-CB3A354D29B2}"/>
                </c:ext>
              </c:extLst>
            </c:dLbl>
            <c:dLbl>
              <c:idx val="4"/>
              <c:layout>
                <c:manualLayout>
                  <c:x val="2.0547878714662772E-2"/>
                  <c:y val="-4.8991470083571409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9218-43FF-87E5-CB3A354D29B2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Лист2!$B$4:$B$8</c:f>
              <c:strCache>
                <c:ptCount val="5"/>
                <c:pt idx="0">
                  <c:v>1 курс</c:v>
                </c:pt>
                <c:pt idx="1">
                  <c:v>2 курс</c:v>
                </c:pt>
                <c:pt idx="2">
                  <c:v>3 курс</c:v>
                </c:pt>
                <c:pt idx="3">
                  <c:v>4 курс</c:v>
                </c:pt>
                <c:pt idx="4">
                  <c:v>5 курс</c:v>
                </c:pt>
              </c:strCache>
            </c:strRef>
          </c:cat>
          <c:val>
            <c:numRef>
              <c:f>Лист2!$D$4:$D$8</c:f>
              <c:numCache>
                <c:formatCode>General</c:formatCode>
                <c:ptCount val="5"/>
                <c:pt idx="0">
                  <c:v>59.1</c:v>
                </c:pt>
                <c:pt idx="1">
                  <c:v>72.400000000000006</c:v>
                </c:pt>
                <c:pt idx="2">
                  <c:v>76.5</c:v>
                </c:pt>
                <c:pt idx="3">
                  <c:v>78.099999999999994</c:v>
                </c:pt>
                <c:pt idx="4">
                  <c:v>55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218-43FF-87E5-CB3A354D29B2}"/>
            </c:ext>
          </c:extLst>
        </c:ser>
        <c:ser>
          <c:idx val="2"/>
          <c:order val="2"/>
          <c:tx>
            <c:strRef>
              <c:f>Лист2!$E$3</c:f>
              <c:strCache>
                <c:ptCount val="1"/>
                <c:pt idx="0">
                  <c:v>Средний балл</c:v>
                </c:pt>
              </c:strCache>
            </c:strRef>
          </c:tx>
          <c:spPr>
            <a:solidFill>
              <a:srgbClr val="00B050"/>
            </a:solidFill>
            <a:ln>
              <a:noFill/>
            </a:ln>
            <a:effectLst/>
            <a:sp3d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Лист2!$B$4:$B$8</c:f>
              <c:strCache>
                <c:ptCount val="5"/>
                <c:pt idx="0">
                  <c:v>1 курс</c:v>
                </c:pt>
                <c:pt idx="1">
                  <c:v>2 курс</c:v>
                </c:pt>
                <c:pt idx="2">
                  <c:v>3 курс</c:v>
                </c:pt>
                <c:pt idx="3">
                  <c:v>4 курс</c:v>
                </c:pt>
                <c:pt idx="4">
                  <c:v>5 курс</c:v>
                </c:pt>
              </c:strCache>
            </c:strRef>
          </c:cat>
          <c:val>
            <c:numRef>
              <c:f>Лист2!$E$4:$E$8</c:f>
              <c:numCache>
                <c:formatCode>General</c:formatCode>
                <c:ptCount val="5"/>
                <c:pt idx="0">
                  <c:v>3.9</c:v>
                </c:pt>
                <c:pt idx="1">
                  <c:v>4.3</c:v>
                </c:pt>
                <c:pt idx="2">
                  <c:v>4.3</c:v>
                </c:pt>
                <c:pt idx="3">
                  <c:v>4.3</c:v>
                </c:pt>
                <c:pt idx="4">
                  <c:v>3.6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9218-43FF-87E5-CB3A354D29B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466469568"/>
        <c:axId val="466468912"/>
        <c:axId val="0"/>
      </c:bar3DChart>
      <c:catAx>
        <c:axId val="4664695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466468912"/>
        <c:crosses val="autoZero"/>
        <c:auto val="1"/>
        <c:lblAlgn val="ctr"/>
        <c:lblOffset val="100"/>
        <c:noMultiLvlLbl val="0"/>
      </c:catAx>
      <c:valAx>
        <c:axId val="4664689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4664695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4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14763" y="0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4CAE4E5-205C-4F67-AFAD-EE9CC9F1DF58}" type="datetimeFigureOut">
              <a:rPr lang="ru-RU" smtClean="0"/>
              <a:t>22.09.2026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9371013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14763" y="9371013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F09EFEC-4823-44C6-9F13-AA636AF172E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3542106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4" y="0"/>
            <a:ext cx="2918650" cy="493042"/>
          </a:xfrm>
          <a:prstGeom prst="rect">
            <a:avLst/>
          </a:prstGeom>
        </p:spPr>
        <p:txBody>
          <a:bodyPr vert="horz" wrap="square" lIns="91378" tIns="45690" rIns="91378" bIns="45690" numCol="1" anchor="t" anchorCtr="0" compatLnSpc="1"/>
          <a:lstStyle>
            <a:lvl1pPr eaLnBrk="1" hangingPunct="1">
              <a:buFont typeface="Arial" panose="020B0604020202020204" pitchFamily="34" charset="0"/>
              <a:buChar char="•"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endParaRPr lang="ru-RU" altLang="zh-CN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14949" y="0"/>
            <a:ext cx="2919733" cy="493042"/>
          </a:xfrm>
          <a:prstGeom prst="rect">
            <a:avLst/>
          </a:prstGeom>
        </p:spPr>
        <p:txBody>
          <a:bodyPr vert="horz" wrap="square" lIns="91378" tIns="45690" rIns="91378" bIns="45690" numCol="1" anchor="t" anchorCtr="0" compatLnSpc="1"/>
          <a:lstStyle>
            <a:lvl1pPr algn="r" eaLnBrk="1" hangingPunct="1">
              <a:buFont typeface="Arial" panose="020B0604020202020204" pitchFamily="34" charset="0"/>
              <a:buChar char="•"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endParaRPr lang="ru-RU" altLang="zh-CN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01700" y="739775"/>
            <a:ext cx="4932363" cy="37004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378" tIns="45690" rIns="91378" bIns="45690" rtlCol="0" anchor="ctr"/>
          <a:lstStyle/>
          <a:p>
            <a:pPr lvl="0"/>
            <a:endParaRPr lang="ru-RU" noProof="0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4118" y="4686089"/>
            <a:ext cx="5388610" cy="4440662"/>
          </a:xfrm>
          <a:prstGeom prst="rect">
            <a:avLst/>
          </a:prstGeom>
        </p:spPr>
        <p:txBody>
          <a:bodyPr vert="horz" wrap="square" lIns="91378" tIns="45690" rIns="91378" bIns="45690" numCol="1" anchor="t" anchorCtr="0" compatLnSpc="1">
            <a:normAutofit/>
          </a:bodyPr>
          <a:lstStyle/>
          <a:p>
            <a:pPr lvl="0"/>
            <a:r>
              <a:rPr lang="ru-RU" altLang="zh-CN" noProof="0"/>
              <a:t>Образец текста</a:t>
            </a:r>
          </a:p>
          <a:p>
            <a:pPr lvl="1"/>
            <a:r>
              <a:rPr lang="ru-RU" altLang="zh-CN" noProof="0"/>
              <a:t>Второй уровень</a:t>
            </a:r>
          </a:p>
          <a:p>
            <a:pPr lvl="2"/>
            <a:r>
              <a:rPr lang="ru-RU" altLang="zh-CN" noProof="0"/>
              <a:t>Третий уровень</a:t>
            </a:r>
          </a:p>
          <a:p>
            <a:pPr lvl="3"/>
            <a:r>
              <a:rPr lang="ru-RU" altLang="zh-CN" noProof="0"/>
              <a:t>Четвертый уровень</a:t>
            </a:r>
          </a:p>
          <a:p>
            <a:pPr lvl="4"/>
            <a:r>
              <a:rPr lang="ru-RU" altLang="zh-CN" noProof="0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4" y="9371080"/>
            <a:ext cx="2918650" cy="493042"/>
          </a:xfrm>
          <a:prstGeom prst="rect">
            <a:avLst/>
          </a:prstGeom>
        </p:spPr>
        <p:txBody>
          <a:bodyPr vert="horz" wrap="square" lIns="91378" tIns="45690" rIns="91378" bIns="45690" numCol="1" anchor="b" anchorCtr="0" compatLnSpc="1"/>
          <a:lstStyle>
            <a:lvl1pPr eaLnBrk="1" hangingPunct="1">
              <a:buFont typeface="Arial" panose="020B0604020202020204" pitchFamily="34" charset="0"/>
              <a:buChar char="•"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endParaRPr lang="ru-RU" altLang="zh-CN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14949" y="9371080"/>
            <a:ext cx="2919733" cy="493042"/>
          </a:xfrm>
          <a:prstGeom prst="rect">
            <a:avLst/>
          </a:prstGeom>
        </p:spPr>
        <p:txBody>
          <a:bodyPr vert="horz" wrap="square" lIns="91378" tIns="45690" rIns="91378" bIns="45690" numCol="1" anchor="b" anchorCtr="0" compatLnSpc="1"/>
          <a:lstStyle>
            <a:lvl1pPr algn="r" eaLnBrk="1" hangingPunct="1">
              <a:buFont typeface="Arial" panose="020B0604020202020204" pitchFamily="34" charset="0"/>
              <a:buChar char="•"/>
              <a:defRPr sz="1200"/>
            </a:lvl1pPr>
          </a:lstStyle>
          <a:p>
            <a:fld id="{C4AC92B1-C659-4DD4-BFDD-30EF10B60E66}" type="slidenum">
              <a:rPr lang="ru-RU" altLang="ru-RU"/>
              <a:pPr/>
              <a:t>‹#›</a:t>
            </a:fld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51507203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 altLang="zh-CN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altLang="zh-CN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B2F265-76EA-4835-8BA9-67C8FEB5B2E6}" type="slidenum">
              <a:rPr lang="ru-RU" altLang="ru-RU" smtClean="0"/>
              <a:pPr/>
              <a:t>‹#›</a:t>
            </a:fld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2586892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 altLang="zh-CN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altLang="zh-CN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C956D5-86C4-44E3-859B-42BC0466633A}" type="slidenum">
              <a:rPr lang="ru-RU" altLang="ru-RU" smtClean="0"/>
              <a:pPr/>
              <a:t>‹#›</a:t>
            </a:fld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29597833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 altLang="zh-CN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altLang="zh-CN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054939-75B3-4B8B-ADFC-F43E4FD24BD6}" type="slidenum">
              <a:rPr lang="ru-RU" altLang="ru-RU" smtClean="0"/>
              <a:pPr/>
              <a:t>‹#›</a:t>
            </a:fld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22829743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 altLang="zh-CN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altLang="zh-CN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E225B0-FB3E-4DDE-AFFF-11832251CADC}" type="slidenum">
              <a:rPr lang="ru-RU" altLang="ru-RU" smtClean="0"/>
              <a:pPr/>
              <a:t>‹#›</a:t>
            </a:fld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12237329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 altLang="zh-CN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altLang="zh-CN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77FA1C-819E-4903-8E6C-17E4B8E6EB2B}" type="slidenum">
              <a:rPr lang="ru-RU" altLang="ru-RU" smtClean="0"/>
              <a:pPr/>
              <a:t>‹#›</a:t>
            </a:fld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34889527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 altLang="zh-CN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altLang="zh-CN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378AAE-9B48-4F46-9A2C-0468CB63FEFF}" type="slidenum">
              <a:rPr lang="ru-RU" altLang="ru-RU" smtClean="0"/>
              <a:pPr/>
              <a:t>‹#›</a:t>
            </a:fld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35282539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 altLang="zh-CN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altLang="zh-C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0635E1-0161-44DE-9301-1D8D18D5A4B7}" type="slidenum">
              <a:rPr lang="ru-RU" altLang="ru-RU" smtClean="0"/>
              <a:pPr/>
              <a:t>‹#›</a:t>
            </a:fld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28549790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 altLang="zh-CN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altLang="zh-CN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C23F3D-B01E-4EA2-B007-8EF3E4467BB0}" type="slidenum">
              <a:rPr lang="ru-RU" altLang="ru-RU" smtClean="0"/>
              <a:pPr/>
              <a:t>‹#›</a:t>
            </a:fld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35088613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 altLang="zh-CN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altLang="zh-CN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8CB2AE-545B-4BD5-958E-D2E6FD7184FB}" type="slidenum">
              <a:rPr lang="ru-RU" altLang="ru-RU" smtClean="0"/>
              <a:pPr/>
              <a:t>‹#›</a:t>
            </a:fld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12327636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 altLang="zh-CN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altLang="zh-CN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B1192A-0902-4F14-92FA-9F4EAB66F3D9}" type="slidenum">
              <a:rPr lang="ru-RU" altLang="ru-RU" smtClean="0"/>
              <a:pPr/>
              <a:t>‹#›</a:t>
            </a:fld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29389713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 altLang="zh-CN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altLang="zh-CN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641534-5AD4-4083-8F5E-604D5BAEA46E}" type="slidenum">
              <a:rPr lang="ru-RU" altLang="ru-RU" smtClean="0"/>
              <a:pPr/>
              <a:t>‹#›</a:t>
            </a:fld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13277153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ru-RU" altLang="zh-CN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ru-RU" altLang="zh-CN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B16C077-C1BF-4EB6-9F30-45C3F2FDC3E9}" type="slidenum">
              <a:rPr lang="ru-RU" altLang="ru-RU" smtClean="0"/>
              <a:pPr/>
              <a:t>‹#›</a:t>
            </a:fld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19627092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AB007AB7-D05D-4061-AC41-2AD86E4755E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2" name="TextBox 3"/>
          <p:cNvSpPr txBox="1">
            <a:spLocks noChangeArrowheads="1"/>
          </p:cNvSpPr>
          <p:nvPr/>
        </p:nvSpPr>
        <p:spPr bwMode="auto">
          <a:xfrm>
            <a:off x="306613" y="724133"/>
            <a:ext cx="8640610" cy="707886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 sz="2400">
                <a:solidFill>
                  <a:srgbClr val="262626"/>
                </a:solidFill>
                <a:latin typeface="Calibri Light" panose="020F0302020204030204" pitchFamily="34" charset="0"/>
              </a:defRPr>
            </a:lvl1pPr>
            <a:lvl2pPr>
              <a:defRPr sz="2400">
                <a:solidFill>
                  <a:srgbClr val="262626"/>
                </a:solidFill>
                <a:latin typeface="Calibri Light" panose="020F0302020204030204" pitchFamily="34" charset="0"/>
              </a:defRPr>
            </a:lvl2pPr>
            <a:lvl3pPr>
              <a:defRPr sz="2000" i="1">
                <a:solidFill>
                  <a:srgbClr val="262626"/>
                </a:solidFill>
                <a:latin typeface="Calibri Light" panose="020F0302020204030204" pitchFamily="34" charset="0"/>
              </a:defRPr>
            </a:lvl3pPr>
            <a:lvl4pPr>
              <a:defRPr sz="2000">
                <a:solidFill>
                  <a:srgbClr val="262626"/>
                </a:solidFill>
                <a:latin typeface="Calibri Light" panose="020F0302020204030204" pitchFamily="34" charset="0"/>
              </a:defRPr>
            </a:lvl4pPr>
            <a:lvl5pPr>
              <a:defRPr sz="2000">
                <a:solidFill>
                  <a:srgbClr val="262626"/>
                </a:solidFill>
                <a:latin typeface="Calibri Light" panose="020F0302020204030204" pitchFamily="34" charset="0"/>
              </a:defRPr>
            </a:lvl5pPr>
            <a:lvl6pPr marL="1554480" indent="-1097280" eaLnBrk="0" fontAlgn="base" hangingPunct="0">
              <a:spcAft>
                <a:spcPct val="0"/>
              </a:spcAft>
              <a:buFont typeface="Arial" panose="020B0604020202020204" pitchFamily="34" charset="0"/>
              <a:defRPr sz="2000">
                <a:solidFill>
                  <a:srgbClr val="262626"/>
                </a:solidFill>
                <a:latin typeface="Calibri Light" panose="020F0302020204030204" pitchFamily="34" charset="0"/>
              </a:defRPr>
            </a:lvl6pPr>
            <a:lvl7pPr marL="2011680" indent="-1097280" eaLnBrk="0" fontAlgn="base" hangingPunct="0">
              <a:spcAft>
                <a:spcPct val="0"/>
              </a:spcAft>
              <a:buFont typeface="Arial" panose="020B0604020202020204" pitchFamily="34" charset="0"/>
              <a:defRPr sz="2000">
                <a:solidFill>
                  <a:srgbClr val="262626"/>
                </a:solidFill>
                <a:latin typeface="Calibri Light" panose="020F0302020204030204" pitchFamily="34" charset="0"/>
              </a:defRPr>
            </a:lvl7pPr>
            <a:lvl8pPr marL="2468880" indent="-1097280" eaLnBrk="0" fontAlgn="base" hangingPunct="0">
              <a:spcAft>
                <a:spcPct val="0"/>
              </a:spcAft>
              <a:buFont typeface="Arial" panose="020B0604020202020204" pitchFamily="34" charset="0"/>
              <a:defRPr sz="2000">
                <a:solidFill>
                  <a:srgbClr val="262626"/>
                </a:solidFill>
                <a:latin typeface="Calibri Light" panose="020F0302020204030204" pitchFamily="34" charset="0"/>
              </a:defRPr>
            </a:lvl8pPr>
            <a:lvl9pPr marL="2926080" indent="-1097280" eaLnBrk="0" fontAlgn="base" hangingPunct="0">
              <a:spcAft>
                <a:spcPct val="0"/>
              </a:spcAft>
              <a:buFont typeface="Arial" panose="020B0604020202020204" pitchFamily="34" charset="0"/>
              <a:defRPr sz="2000">
                <a:solidFill>
                  <a:srgbClr val="262626"/>
                </a:solidFill>
                <a:latin typeface="Calibri Light" panose="020F0302020204030204" pitchFamily="34" charset="0"/>
              </a:defRPr>
            </a:lvl9pPr>
          </a:lstStyle>
          <a:p>
            <a:pPr algn="ctr">
              <a:buFont typeface="Arial" panose="020B0604020202020204" pitchFamily="34" charset="0"/>
              <a:buNone/>
            </a:pPr>
            <a:r>
              <a:rPr lang="ru-RU" altLang="ru-RU" sz="2000" dirty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</a:rPr>
              <a:t>Министерство сельского хозяйства Российской Федерации</a:t>
            </a:r>
          </a:p>
          <a:p>
            <a:pPr algn="ctr">
              <a:buFont typeface="Arial" panose="020B0604020202020204" pitchFamily="34" charset="0"/>
              <a:buNone/>
            </a:pPr>
            <a:r>
              <a:rPr lang="ru-RU" altLang="ru-RU" sz="2000" dirty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</a:rPr>
              <a:t>ФГБОУ ВО АРКТИЧЕСКИЙ ГАТУ</a:t>
            </a:r>
          </a:p>
        </p:txBody>
      </p:sp>
      <p:sp>
        <p:nvSpPr>
          <p:cNvPr id="14" name="TextBox 2"/>
          <p:cNvSpPr txBox="1">
            <a:spLocks noChangeArrowheads="1"/>
          </p:cNvSpPr>
          <p:nvPr/>
        </p:nvSpPr>
        <p:spPr bwMode="auto">
          <a:xfrm>
            <a:off x="2471150" y="6289575"/>
            <a:ext cx="4123713" cy="307777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algn="ctr"/>
            <a:r>
              <a:rPr lang="ru-RU" altLang="ru-RU" sz="1400" b="1" dirty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Якутск 2026 </a:t>
            </a:r>
          </a:p>
        </p:txBody>
      </p:sp>
      <p:sp>
        <p:nvSpPr>
          <p:cNvPr id="13" name="TextBox 2"/>
          <p:cNvSpPr txBox="1">
            <a:spLocks noChangeArrowheads="1"/>
          </p:cNvSpPr>
          <p:nvPr/>
        </p:nvSpPr>
        <p:spPr bwMode="auto">
          <a:xfrm>
            <a:off x="827584" y="2708920"/>
            <a:ext cx="7992887" cy="1200329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chemeClr val="accent2">
                    <a:lumMod val="50000"/>
                  </a:schemeClr>
                </a:solidFill>
                <a:effectLst/>
                <a:ea typeface="Times New Roman" panose="02020603050405020304" pitchFamily="18" charset="0"/>
              </a:rPr>
              <a:t>Итоги </a:t>
            </a:r>
            <a:r>
              <a:rPr lang="ru-RU" sz="2400" b="1" dirty="0">
                <a:solidFill>
                  <a:schemeClr val="accent2">
                    <a:lumMod val="50000"/>
                  </a:schemeClr>
                </a:solidFill>
                <a:ea typeface="Times New Roman" panose="02020603050405020304" pitchFamily="18" charset="0"/>
              </a:rPr>
              <a:t>летней экзаменационной сессии  </a:t>
            </a:r>
          </a:p>
          <a:p>
            <a:pPr algn="ctr"/>
            <a:r>
              <a:rPr lang="ru-RU" sz="2400" b="1" dirty="0">
                <a:solidFill>
                  <a:schemeClr val="accent2">
                    <a:lumMod val="50000"/>
                  </a:schemeClr>
                </a:solidFill>
                <a:ea typeface="Times New Roman" panose="02020603050405020304" pitchFamily="18" charset="0"/>
              </a:rPr>
              <a:t>2025-2026 учебного года </a:t>
            </a:r>
          </a:p>
          <a:p>
            <a:pPr algn="ctr"/>
            <a:r>
              <a:rPr lang="ru-RU" sz="2400" b="1" dirty="0">
                <a:solidFill>
                  <a:schemeClr val="accent2">
                    <a:lumMod val="50000"/>
                  </a:schemeClr>
                </a:solidFill>
                <a:ea typeface="Times New Roman" panose="02020603050405020304" pitchFamily="18" charset="0"/>
              </a:rPr>
              <a:t>в ФГБОУ ВО Арктический ГАТУ</a:t>
            </a:r>
            <a:endParaRPr lang="ru-RU" sz="2400" b="1" dirty="0">
              <a:solidFill>
                <a:schemeClr val="accent2">
                  <a:lumMod val="50000"/>
                </a:schemeClr>
              </a:solidFill>
              <a:effectLst/>
              <a:ea typeface="Times New Roman" panose="02020603050405020304" pitchFamily="18" charset="0"/>
            </a:endParaRP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2A111F49-EE2E-4754-B2BF-482FAAFC1C6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3568" y="4048905"/>
            <a:ext cx="7886700" cy="1500187"/>
          </a:xfrm>
        </p:spPr>
        <p:txBody>
          <a:bodyPr>
            <a:normAutofit/>
          </a:bodyPr>
          <a:lstStyle/>
          <a:p>
            <a:pPr algn="r"/>
            <a:r>
              <a:rPr lang="ru-RU" sz="1400" dirty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Филимонова Марфа Николаевна,</a:t>
            </a:r>
          </a:p>
          <a:p>
            <a:pPr algn="r"/>
            <a:r>
              <a:rPr lang="ru-RU" sz="1400" dirty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начальник УМО 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ECBFF509-F778-4C10-A847-9361AD51807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29BC948-BC3C-4CF7-A5DF-2C18DDB986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692696"/>
            <a:ext cx="7886700" cy="997993"/>
          </a:xfrm>
        </p:spPr>
        <p:txBody>
          <a:bodyPr>
            <a:normAutofit fontScale="90000"/>
          </a:bodyPr>
          <a:lstStyle/>
          <a:p>
            <a:pPr algn="ctr"/>
            <a:r>
              <a:rPr lang="ru-RU" altLang="ru-RU" sz="2700" dirty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Количество, допущенных студентов очной формы обучения к летней сессии в 2025-2026 уч. года</a:t>
            </a:r>
            <a:br>
              <a:rPr lang="ru-RU" altLang="ru-RU" sz="4400" dirty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ru-RU" dirty="0">
              <a:solidFill>
                <a:schemeClr val="accent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27C454A5-638A-45E7-AE9F-A29754F3F2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C956D5-86C4-44E3-859B-42BC0466633A}" type="slidenum">
              <a:rPr lang="ru-RU" altLang="ru-RU" smtClean="0"/>
              <a:pPr/>
              <a:t>2</a:t>
            </a:fld>
            <a:endParaRPr lang="ru-RU" altLang="ru-RU" dirty="0"/>
          </a:p>
        </p:txBody>
      </p:sp>
      <p:graphicFrame>
        <p:nvGraphicFramePr>
          <p:cNvPr id="11" name="Объект 10">
            <a:extLst>
              <a:ext uri="{FF2B5EF4-FFF2-40B4-BE49-F238E27FC236}">
                <a16:creationId xmlns:a16="http://schemas.microsoft.com/office/drawing/2014/main" id="{FED66C05-4206-4D58-BBB7-BF9FC3B16AE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73472708"/>
              </p:ext>
            </p:extLst>
          </p:nvPr>
        </p:nvGraphicFramePr>
        <p:xfrm>
          <a:off x="628650" y="1825625"/>
          <a:ext cx="7886700" cy="43513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84654206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22019052-33BB-4EC0-A1C5-982A1CBCA3B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45044BD-8135-4D92-A8DF-7FF0DB9D8F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6708" y="651630"/>
            <a:ext cx="7886700" cy="975642"/>
          </a:xfrm>
        </p:spPr>
        <p:txBody>
          <a:bodyPr>
            <a:normAutofit fontScale="90000"/>
          </a:bodyPr>
          <a:lstStyle/>
          <a:p>
            <a:pPr algn="ctr"/>
            <a:r>
              <a:rPr lang="ru-RU" altLang="ru-RU" sz="2700" dirty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Результаты зимней сессии очной формы обучения по Университету в 2025-2026 учебном году, %</a:t>
            </a:r>
            <a:br>
              <a:rPr lang="ru-RU" altLang="ru-RU" sz="44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2E9533D3-44DC-4BF9-A5C8-ABB94CD2C7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C956D5-86C4-44E3-859B-42BC0466633A}" type="slidenum">
              <a:rPr lang="ru-RU" altLang="ru-RU" smtClean="0"/>
              <a:pPr/>
              <a:t>3</a:t>
            </a:fld>
            <a:endParaRPr lang="ru-RU" altLang="ru-RU" dirty="0"/>
          </a:p>
        </p:txBody>
      </p:sp>
      <p:graphicFrame>
        <p:nvGraphicFramePr>
          <p:cNvPr id="10" name="Объект 9">
            <a:extLst>
              <a:ext uri="{FF2B5EF4-FFF2-40B4-BE49-F238E27FC236}">
                <a16:creationId xmlns:a16="http://schemas.microsoft.com/office/drawing/2014/main" id="{388C84F1-2EB7-4093-AA68-D7D2DB3B52D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54171631"/>
              </p:ext>
            </p:extLst>
          </p:nvPr>
        </p:nvGraphicFramePr>
        <p:xfrm>
          <a:off x="628650" y="1825625"/>
          <a:ext cx="7886700" cy="43513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00178779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CAFEDEF3-21B2-4AA0-A56F-83C15CA0CAE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7441F22-05B4-4CDF-A5BA-A707A6CDEB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ru-RU" altLang="ru-RU" sz="2400" dirty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Результаты летней сессии по учебным подразделениям (очная форма) в 2025-2026 учебном году, %</a:t>
            </a:r>
            <a:br>
              <a:rPr lang="ru-RU" altLang="ru-RU" sz="2400" b="1" dirty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ru-RU" sz="2400" dirty="0">
              <a:solidFill>
                <a:schemeClr val="accent2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47509644-3855-465C-88CE-B9DCC9AC8A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C956D5-86C4-44E3-859B-42BC0466633A}" type="slidenum">
              <a:rPr lang="ru-RU" altLang="ru-RU" smtClean="0"/>
              <a:pPr/>
              <a:t>4</a:t>
            </a:fld>
            <a:endParaRPr lang="ru-RU" altLang="ru-RU" dirty="0"/>
          </a:p>
        </p:txBody>
      </p:sp>
      <p:graphicFrame>
        <p:nvGraphicFramePr>
          <p:cNvPr id="10" name="Объект 9">
            <a:extLst>
              <a:ext uri="{FF2B5EF4-FFF2-40B4-BE49-F238E27FC236}">
                <a16:creationId xmlns:a16="http://schemas.microsoft.com/office/drawing/2014/main" id="{C137186F-6BCB-436C-BC15-4BF172CF63D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4620075"/>
              </p:ext>
            </p:extLst>
          </p:nvPr>
        </p:nvGraphicFramePr>
        <p:xfrm>
          <a:off x="628650" y="1484784"/>
          <a:ext cx="7886700" cy="43513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3091174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548887C1-F81C-4447-8043-18030FAD186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2658086-BCB7-4F4D-A537-FA53912AB9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ru-RU" altLang="ru-RU" sz="2400" dirty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Качественный анализ успеваемости студентов </a:t>
            </a:r>
            <a:br>
              <a:rPr lang="ru-RU" altLang="ru-RU" sz="2400" dirty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altLang="ru-RU" sz="2400" dirty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очной формы обучения по Университету по результатам летней сессии в 2025-2026 учебном году (средний показатель)</a:t>
            </a:r>
            <a:br>
              <a:rPr lang="ru-RU" altLang="ru-RU" sz="2400" b="1" dirty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ru-RU" sz="2400" dirty="0">
              <a:solidFill>
                <a:schemeClr val="accent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6E84BFE1-057E-4BCD-8C04-EB840468CE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C956D5-86C4-44E3-859B-42BC0466633A}" type="slidenum">
              <a:rPr lang="ru-RU" altLang="ru-RU" smtClean="0"/>
              <a:pPr/>
              <a:t>5</a:t>
            </a:fld>
            <a:endParaRPr lang="ru-RU" altLang="ru-RU" dirty="0"/>
          </a:p>
        </p:txBody>
      </p:sp>
      <p:graphicFrame>
        <p:nvGraphicFramePr>
          <p:cNvPr id="13" name="Объект 12">
            <a:extLst>
              <a:ext uri="{FF2B5EF4-FFF2-40B4-BE49-F238E27FC236}">
                <a16:creationId xmlns:a16="http://schemas.microsoft.com/office/drawing/2014/main" id="{7BF2CB64-1827-40D4-AF0F-56044665B1A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04553496"/>
              </p:ext>
            </p:extLst>
          </p:nvPr>
        </p:nvGraphicFramePr>
        <p:xfrm>
          <a:off x="628650" y="1628800"/>
          <a:ext cx="8047806" cy="43513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06431675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C34D6011-FE59-4CFB-889F-09EBF33730C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E004490-B99F-41E3-81DA-CDDCE6AE79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7"/>
            <a:ext cx="7886700" cy="1047650"/>
          </a:xfrm>
        </p:spPr>
        <p:txBody>
          <a:bodyPr>
            <a:noAutofit/>
          </a:bodyPr>
          <a:lstStyle/>
          <a:p>
            <a:pPr algn="ctr"/>
            <a:r>
              <a:rPr lang="ru-RU" altLang="ru-RU" sz="2400" dirty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Качественный анализ успеваемости по уровням образования (очная форма) </a:t>
            </a:r>
            <a:br>
              <a:rPr lang="ru-RU" altLang="ru-RU" sz="2400" dirty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altLang="ru-RU" sz="2400" dirty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2025-2026 учебном году, %</a:t>
            </a:r>
            <a:br>
              <a:rPr lang="ru-RU" altLang="ru-RU" sz="2400" dirty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ru-RU" sz="2400" dirty="0">
              <a:solidFill>
                <a:schemeClr val="accent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9" name="Объект 8">
            <a:extLst>
              <a:ext uri="{FF2B5EF4-FFF2-40B4-BE49-F238E27FC236}">
                <a16:creationId xmlns:a16="http://schemas.microsoft.com/office/drawing/2014/main" id="{8A8D4F0D-2433-49FB-8F19-4D6BAF56ADE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93003734"/>
              </p:ext>
            </p:extLst>
          </p:nvPr>
        </p:nvGraphicFramePr>
        <p:xfrm>
          <a:off x="628650" y="1556792"/>
          <a:ext cx="7886700" cy="43513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37180017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0D3FBF53-FE7A-44F6-82B5-13F11A3E9EB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64FFCC4-7DA5-4EE8-9ED5-75FA2E1FB1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7"/>
            <a:ext cx="7886700" cy="1047650"/>
          </a:xfrm>
        </p:spPr>
        <p:txBody>
          <a:bodyPr>
            <a:normAutofit fontScale="90000"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ru-RU" altLang="ru-RU" sz="2700" dirty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Результаты летней сессии студентов </a:t>
            </a:r>
            <a:br>
              <a:rPr lang="ru-RU" altLang="ru-RU" sz="2700" dirty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altLang="ru-RU" sz="2700" dirty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очного обучения по уровням образования в 2025-2026 учебном году, % </a:t>
            </a:r>
            <a:br>
              <a:rPr lang="ru-RU" altLang="ru-RU" sz="44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4A8645B1-2246-40FB-A279-BF5013A2B2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C956D5-86C4-44E3-859B-42BC0466633A}" type="slidenum">
              <a:rPr lang="ru-RU" altLang="ru-RU" smtClean="0"/>
              <a:pPr/>
              <a:t>7</a:t>
            </a:fld>
            <a:endParaRPr lang="ru-RU" altLang="ru-RU" dirty="0"/>
          </a:p>
        </p:txBody>
      </p:sp>
      <p:graphicFrame>
        <p:nvGraphicFramePr>
          <p:cNvPr id="10" name="Объект 9">
            <a:extLst>
              <a:ext uri="{FF2B5EF4-FFF2-40B4-BE49-F238E27FC236}">
                <a16:creationId xmlns:a16="http://schemas.microsoft.com/office/drawing/2014/main" id="{85536877-2E70-40AC-905D-BCDA5F6670D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44705286"/>
              </p:ext>
            </p:extLst>
          </p:nvPr>
        </p:nvGraphicFramePr>
        <p:xfrm>
          <a:off x="628650" y="1825625"/>
          <a:ext cx="7886700" cy="43513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94757244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C7E8FCEC-C31B-4747-99EC-45D2EFC0EAB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Заголовок 1"/>
          <p:cNvSpPr txBox="1">
            <a:spLocks/>
          </p:cNvSpPr>
          <p:nvPr/>
        </p:nvSpPr>
        <p:spPr>
          <a:xfrm>
            <a:off x="467544" y="237871"/>
            <a:ext cx="7940670" cy="534030"/>
          </a:xfrm>
          <a:prstGeom prst="rect">
            <a:avLst/>
          </a:prstGeom>
          <a:noFill/>
          <a:ln>
            <a:noFill/>
          </a:ln>
        </p:spPr>
        <p:txBody>
          <a:bodyPr rtlCol="0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auto">
              <a:spcAft>
                <a:spcPts val="0"/>
              </a:spcAft>
              <a:defRPr/>
            </a:pPr>
            <a:r>
              <a:rPr lang="ru-RU" altLang="ru-RU" sz="2400" dirty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Показатели успеваемости по УГСН</a:t>
            </a: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74830273"/>
              </p:ext>
            </p:extLst>
          </p:nvPr>
        </p:nvGraphicFramePr>
        <p:xfrm>
          <a:off x="323528" y="828929"/>
          <a:ext cx="8640960" cy="5791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04456">
                  <a:extLst>
                    <a:ext uri="{9D8B030D-6E8A-4147-A177-3AD203B41FA5}">
                      <a16:colId xmlns:a16="http://schemas.microsoft.com/office/drawing/2014/main" val="4178378713"/>
                    </a:ext>
                  </a:extLst>
                </a:gridCol>
                <a:gridCol w="1681492">
                  <a:extLst>
                    <a:ext uri="{9D8B030D-6E8A-4147-A177-3AD203B41FA5}">
                      <a16:colId xmlns:a16="http://schemas.microsoft.com/office/drawing/2014/main" val="2387673238"/>
                    </a:ext>
                  </a:extLst>
                </a:gridCol>
                <a:gridCol w="1427506">
                  <a:extLst>
                    <a:ext uri="{9D8B030D-6E8A-4147-A177-3AD203B41FA5}">
                      <a16:colId xmlns:a16="http://schemas.microsoft.com/office/drawing/2014/main" val="2433398389"/>
                    </a:ext>
                  </a:extLst>
                </a:gridCol>
                <a:gridCol w="1427506">
                  <a:extLst>
                    <a:ext uri="{9D8B030D-6E8A-4147-A177-3AD203B41FA5}">
                      <a16:colId xmlns:a16="http://schemas.microsoft.com/office/drawing/2014/main" val="2988727200"/>
                    </a:ext>
                  </a:extLst>
                </a:gridCol>
              </a:tblGrid>
              <a:tr h="139040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Наименование УГСН</a:t>
                      </a:r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err="1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Абс.усп-ть</a:t>
                      </a:r>
                      <a:r>
                        <a:rPr lang="ru-RU" sz="1600" dirty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%</a:t>
                      </a:r>
                    </a:p>
                  </a:txBody>
                  <a:tcPr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Качество, %</a:t>
                      </a:r>
                    </a:p>
                  </a:txBody>
                  <a:tcPr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err="1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Ср.балл</a:t>
                      </a:r>
                      <a:endParaRPr lang="ru-RU" sz="1600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80768495"/>
                  </a:ext>
                </a:extLst>
              </a:tr>
              <a:tr h="139040">
                <a:tc>
                  <a:txBody>
                    <a:bodyPr/>
                    <a:lstStyle/>
                    <a:p>
                      <a:r>
                        <a:rPr lang="ru-RU" sz="1600" dirty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06.00.00</a:t>
                      </a:r>
                      <a:r>
                        <a:rPr lang="ru-RU" sz="1600" baseline="0" dirty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Биологические науки</a:t>
                      </a:r>
                      <a:endParaRPr lang="ru-RU" sz="1600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87,7</a:t>
                      </a:r>
                    </a:p>
                  </a:txBody>
                  <a:tcPr marL="9525" marR="9525" marT="9525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87,7</a:t>
                      </a:r>
                    </a:p>
                  </a:txBody>
                  <a:tcPr marL="9525" marR="9525" marT="9525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4,2</a:t>
                      </a:r>
                    </a:p>
                  </a:txBody>
                  <a:tcPr marL="9525" marR="9525" marT="9525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16718493"/>
                  </a:ext>
                </a:extLst>
              </a:tr>
              <a:tr h="139040">
                <a:tc>
                  <a:txBody>
                    <a:bodyPr/>
                    <a:lstStyle/>
                    <a:p>
                      <a:r>
                        <a:rPr lang="ru-RU" sz="1600" dirty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09.00.00 Информатика и вычислительная техника</a:t>
                      </a:r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87,9 (82,03)</a:t>
                      </a:r>
                    </a:p>
                  </a:txBody>
                  <a:tcPr marL="9525" marR="9525" marT="9525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65 (68,7)</a:t>
                      </a:r>
                    </a:p>
                  </a:txBody>
                  <a:tcPr marL="9525" marR="9525" marT="9525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4,1 (3,8)</a:t>
                      </a:r>
                    </a:p>
                  </a:txBody>
                  <a:tcPr marL="9525" marR="9525" marT="9525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242819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1600" dirty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13.00.00 Электро- и теплоэнергетика</a:t>
                      </a:r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99,7 (85,8)</a:t>
                      </a:r>
                    </a:p>
                  </a:txBody>
                  <a:tcPr marL="9525" marR="9525" marT="9525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77,4 (79,1)</a:t>
                      </a:r>
                    </a:p>
                  </a:txBody>
                  <a:tcPr marL="9525" marR="9525" marT="9525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4,3 (3,8)</a:t>
                      </a:r>
                    </a:p>
                  </a:txBody>
                  <a:tcPr marL="9525" marR="9525" marT="9525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638284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1600" dirty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15.00.00 Машиностроение</a:t>
                      </a:r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100 (83,3)</a:t>
                      </a:r>
                    </a:p>
                  </a:txBody>
                  <a:tcPr marL="9525" marR="9525" marT="9525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66,7 (50)</a:t>
                      </a:r>
                    </a:p>
                  </a:txBody>
                  <a:tcPr marL="9525" marR="9525" marT="9525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4,1 (3,9)</a:t>
                      </a:r>
                    </a:p>
                  </a:txBody>
                  <a:tcPr marL="9525" marR="9525" marT="9525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114284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1600" dirty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19.00.00 Промышленная экология и биотехнология</a:t>
                      </a:r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95 (96,4)</a:t>
                      </a:r>
                    </a:p>
                  </a:txBody>
                  <a:tcPr marL="9525" marR="9525" marT="9525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91,3 (95)</a:t>
                      </a:r>
                    </a:p>
                  </a:txBody>
                  <a:tcPr marL="9525" marR="9525" marT="9525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4,6 (4,6)</a:t>
                      </a:r>
                    </a:p>
                  </a:txBody>
                  <a:tcPr marL="9525" marR="9525" marT="9525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855053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1600" dirty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20.00.00 </a:t>
                      </a:r>
                      <a:r>
                        <a:rPr lang="ru-RU" sz="1600" dirty="0" err="1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Техносферная</a:t>
                      </a:r>
                      <a:r>
                        <a:rPr lang="ru-RU" sz="1600" dirty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безопасность и </a:t>
                      </a:r>
                      <a:r>
                        <a:rPr lang="ru-RU" sz="1600" dirty="0" err="1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природообустройство</a:t>
                      </a:r>
                      <a:endParaRPr lang="ru-RU" sz="1600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72,4 (67,6)</a:t>
                      </a:r>
                    </a:p>
                  </a:txBody>
                  <a:tcPr marL="9525" marR="9525" marT="9525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67,5 (58,8)</a:t>
                      </a:r>
                    </a:p>
                  </a:txBody>
                  <a:tcPr marL="9525" marR="9525" marT="9525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4,2 (3,9)</a:t>
                      </a:r>
                    </a:p>
                  </a:txBody>
                  <a:tcPr marL="9525" marR="9525" marT="9525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706352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1600" dirty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21.00.00 Прикладная геология, горное дело, нефтегазовое дело и геодезия</a:t>
                      </a:r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75 (87,5)</a:t>
                      </a:r>
                    </a:p>
                  </a:txBody>
                  <a:tcPr marL="9525" marR="9525" marT="9525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65,6 (81,3)</a:t>
                      </a:r>
                    </a:p>
                  </a:txBody>
                  <a:tcPr marL="9525" marR="9525" marT="9525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4,4 (4,4)</a:t>
                      </a:r>
                    </a:p>
                  </a:txBody>
                  <a:tcPr marL="9525" marR="9525" marT="9525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58623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1600" dirty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35.00.00 Сельское, лесное и рыбное хозяйство</a:t>
                      </a:r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75 (70,5)</a:t>
                      </a:r>
                    </a:p>
                  </a:txBody>
                  <a:tcPr marL="9525" marR="9525" marT="9525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72,4 (67,9)</a:t>
                      </a:r>
                    </a:p>
                  </a:txBody>
                  <a:tcPr marL="9525" marR="9525" marT="9525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4,3 (4,2)</a:t>
                      </a:r>
                    </a:p>
                  </a:txBody>
                  <a:tcPr marL="9525" marR="9525" marT="9525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167112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1600" dirty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36.00.00 Ветеринария и зоотехния</a:t>
                      </a:r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91,4 (85,7)</a:t>
                      </a:r>
                    </a:p>
                  </a:txBody>
                  <a:tcPr marL="9525" marR="9525" marT="9525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73,7 (75,9)</a:t>
                      </a:r>
                    </a:p>
                  </a:txBody>
                  <a:tcPr marL="9525" marR="9525" marT="9525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4,1 (4,1)</a:t>
                      </a:r>
                    </a:p>
                  </a:txBody>
                  <a:tcPr marL="9525" marR="9525" marT="9525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408619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1600" dirty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38.00.00 Экономика и управление</a:t>
                      </a:r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88,6 (90,5)</a:t>
                      </a:r>
                    </a:p>
                  </a:txBody>
                  <a:tcPr marL="9525" marR="9525" marT="9525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59,3 (75,4)</a:t>
                      </a:r>
                    </a:p>
                  </a:txBody>
                  <a:tcPr marL="9525" marR="9525" marT="9525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 (3,9)</a:t>
                      </a:r>
                    </a:p>
                  </a:txBody>
                  <a:tcPr marL="9525" marR="9525" marT="9525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777534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1600" dirty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40.00.00 Юриспруденция</a:t>
                      </a:r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84,04 (67,7)</a:t>
                      </a:r>
                    </a:p>
                  </a:txBody>
                  <a:tcPr marL="9525" marR="9525" marT="9525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36,9 (46,8)</a:t>
                      </a:r>
                    </a:p>
                  </a:txBody>
                  <a:tcPr marL="9525" marR="9525" marT="9525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3,5 (2,5)</a:t>
                      </a:r>
                    </a:p>
                  </a:txBody>
                  <a:tcPr marL="9525" marR="9525" marT="9525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636079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1600" dirty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43.00.00 Сервис и туризм</a:t>
                      </a:r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97,22 (100)</a:t>
                      </a:r>
                    </a:p>
                  </a:txBody>
                  <a:tcPr marL="9525" marR="9525" marT="9525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53,7 (67,9)</a:t>
                      </a:r>
                    </a:p>
                  </a:txBody>
                  <a:tcPr marL="9525" marR="9525" marT="9525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3,8 (3,9)</a:t>
                      </a:r>
                      <a:endParaRPr lang="ru-RU" sz="1600" b="0" i="0" u="none" strike="noStrike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7819271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5064122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C7E8FCEC-C31B-4747-99EC-45D2EFC0EAB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31444"/>
            <a:ext cx="9144000" cy="6858000"/>
          </a:xfrm>
          <a:prstGeom prst="rect">
            <a:avLst/>
          </a:prstGeom>
        </p:spPr>
      </p:pic>
      <p:sp>
        <p:nvSpPr>
          <p:cNvPr id="4" name="Заголовок 1"/>
          <p:cNvSpPr txBox="1">
            <a:spLocks/>
          </p:cNvSpPr>
          <p:nvPr/>
        </p:nvSpPr>
        <p:spPr>
          <a:xfrm>
            <a:off x="467544" y="237870"/>
            <a:ext cx="7940670" cy="886873"/>
          </a:xfrm>
          <a:prstGeom prst="rect">
            <a:avLst/>
          </a:prstGeom>
          <a:noFill/>
          <a:ln>
            <a:noFill/>
          </a:ln>
        </p:spPr>
        <p:txBody>
          <a:bodyPr rtlCol="0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auto">
              <a:spcAft>
                <a:spcPts val="0"/>
              </a:spcAft>
              <a:defRPr/>
            </a:pPr>
            <a:r>
              <a:rPr lang="ru-RU" altLang="ru-RU" sz="2400" dirty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Показатели успеваемости летней экзаменационной сессии по курсам обучения в 2025-2026 году  </a:t>
            </a:r>
          </a:p>
        </p:txBody>
      </p:sp>
      <p:graphicFrame>
        <p:nvGraphicFramePr>
          <p:cNvPr id="5" name="Диаграмма 4">
            <a:extLst>
              <a:ext uri="{FF2B5EF4-FFF2-40B4-BE49-F238E27FC236}">
                <a16:creationId xmlns:a16="http://schemas.microsoft.com/office/drawing/2014/main" id="{A60A4D88-0CDD-4C5C-936C-21FCC13AC756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557053346"/>
              </p:ext>
            </p:extLst>
          </p:nvPr>
        </p:nvGraphicFramePr>
        <p:xfrm>
          <a:off x="755576" y="1124742"/>
          <a:ext cx="7344816" cy="496855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92781872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C7E8FCEC-C31B-4747-99EC-45D2EFC0EAB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0396"/>
            <a:ext cx="9144000" cy="6858000"/>
          </a:xfrm>
          <a:prstGeom prst="rect">
            <a:avLst/>
          </a:prstGeom>
        </p:spPr>
      </p:pic>
      <p:sp>
        <p:nvSpPr>
          <p:cNvPr id="4" name="Заголовок 1"/>
          <p:cNvSpPr txBox="1">
            <a:spLocks/>
          </p:cNvSpPr>
          <p:nvPr/>
        </p:nvSpPr>
        <p:spPr>
          <a:xfrm>
            <a:off x="467544" y="237870"/>
            <a:ext cx="7940670" cy="1102898"/>
          </a:xfrm>
          <a:prstGeom prst="rect">
            <a:avLst/>
          </a:prstGeom>
          <a:noFill/>
          <a:ln>
            <a:noFill/>
          </a:ln>
        </p:spPr>
        <p:txBody>
          <a:bodyPr rtlCol="0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auto">
              <a:spcAft>
                <a:spcPts val="0"/>
              </a:spcAft>
              <a:defRPr/>
            </a:pPr>
            <a:r>
              <a:rPr lang="ru-RU" altLang="ru-RU" sz="1600" dirty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Показатели успеваемости летней экзаменационной сессии по реализации дисциплины «Философия» по сетевому обучению с ФГАОУ ВО Уральский Федеральным университетом им. Б.Н. Ельцина в 2025-2026 году  </a:t>
            </a:r>
          </a:p>
        </p:txBody>
      </p:sp>
      <p:graphicFrame>
        <p:nvGraphicFramePr>
          <p:cNvPr id="3" name="Таблица 5">
            <a:extLst>
              <a:ext uri="{FF2B5EF4-FFF2-40B4-BE49-F238E27FC236}">
                <a16:creationId xmlns:a16="http://schemas.microsoft.com/office/drawing/2014/main" id="{537F9463-FFC8-4C48-A747-FC468627FB5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93868012"/>
              </p:ext>
            </p:extLst>
          </p:nvPr>
        </p:nvGraphicFramePr>
        <p:xfrm>
          <a:off x="755576" y="1628800"/>
          <a:ext cx="7812867" cy="281826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72142">
                  <a:extLst>
                    <a:ext uri="{9D8B030D-6E8A-4147-A177-3AD203B41FA5}">
                      <a16:colId xmlns:a16="http://schemas.microsoft.com/office/drawing/2014/main" val="2838975370"/>
                    </a:ext>
                  </a:extLst>
                </a:gridCol>
                <a:gridCol w="1308145">
                  <a:extLst>
                    <a:ext uri="{9D8B030D-6E8A-4147-A177-3AD203B41FA5}">
                      <a16:colId xmlns:a16="http://schemas.microsoft.com/office/drawing/2014/main" val="906647679"/>
                    </a:ext>
                  </a:extLst>
                </a:gridCol>
                <a:gridCol w="1308145">
                  <a:extLst>
                    <a:ext uri="{9D8B030D-6E8A-4147-A177-3AD203B41FA5}">
                      <a16:colId xmlns:a16="http://schemas.microsoft.com/office/drawing/2014/main" val="166568878"/>
                    </a:ext>
                  </a:extLst>
                </a:gridCol>
                <a:gridCol w="1308145">
                  <a:extLst>
                    <a:ext uri="{9D8B030D-6E8A-4147-A177-3AD203B41FA5}">
                      <a16:colId xmlns:a16="http://schemas.microsoft.com/office/drawing/2014/main" val="3776697861"/>
                    </a:ext>
                  </a:extLst>
                </a:gridCol>
                <a:gridCol w="1308145">
                  <a:extLst>
                    <a:ext uri="{9D8B030D-6E8A-4147-A177-3AD203B41FA5}">
                      <a16:colId xmlns:a16="http://schemas.microsoft.com/office/drawing/2014/main" val="1144298318"/>
                    </a:ext>
                  </a:extLst>
                </a:gridCol>
                <a:gridCol w="1308145">
                  <a:extLst>
                    <a:ext uri="{9D8B030D-6E8A-4147-A177-3AD203B41FA5}">
                      <a16:colId xmlns:a16="http://schemas.microsoft.com/office/drawing/2014/main" val="1088726941"/>
                    </a:ext>
                  </a:extLst>
                </a:gridCol>
              </a:tblGrid>
              <a:tr h="553054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/>
                        <a:t>Наименование группы</a:t>
                      </a:r>
                    </a:p>
                  </a:txBody>
                  <a:tcPr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/>
                        <a:t>Количество студентов</a:t>
                      </a:r>
                    </a:p>
                  </a:txBody>
                  <a:tcPr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/>
                        <a:t>Оценки «4», «5»</a:t>
                      </a:r>
                    </a:p>
                  </a:txBody>
                  <a:tcPr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/>
                        <a:t>Оценка «3»</a:t>
                      </a:r>
                    </a:p>
                  </a:txBody>
                  <a:tcPr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/>
                        <a:t>Оценка «2»</a:t>
                      </a:r>
                    </a:p>
                  </a:txBody>
                  <a:tcPr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/>
                        <a:t>Не явились</a:t>
                      </a:r>
                    </a:p>
                    <a:p>
                      <a:pPr algn="ctr"/>
                      <a:endParaRPr lang="ru-RU" sz="1200" dirty="0"/>
                    </a:p>
                  </a:txBody>
                  <a:tcPr>
                    <a:solidFill>
                      <a:schemeClr val="accent2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19540100"/>
                  </a:ext>
                </a:extLst>
              </a:tr>
              <a:tr h="455057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ТС-25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68755665"/>
                  </a:ext>
                </a:extLst>
              </a:tr>
              <a:tr h="360040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ЭТ-25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02323708"/>
                  </a:ext>
                </a:extLst>
              </a:tr>
              <a:tr h="354320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ПВ-25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16369278"/>
                  </a:ext>
                </a:extLst>
              </a:tr>
              <a:tr h="276592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ИСИТ-25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01554408"/>
                  </a:ext>
                </a:extLst>
              </a:tr>
              <a:tr h="342880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ЛА-25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36730182"/>
                  </a:ext>
                </a:extLst>
              </a:tr>
              <a:tr h="417632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Итого: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50 (68,4 %)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3 (4,1 %)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8 (11 %)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/>
                        <a:t>12 (16,4 %)</a:t>
                      </a:r>
                      <a:endParaRPr lang="ru-RU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2951664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3181513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223DE096-E34A-451D-860D-285738A032F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32562977-AEDB-8025-5E81-6BDB52B86E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378AAE-9B48-4F46-9A2C-0468CB63FEFF}" type="slidenum">
              <a:rPr lang="ru-RU" altLang="ru-RU" smtClean="0"/>
              <a:pPr/>
              <a:t>11</a:t>
            </a:fld>
            <a:endParaRPr lang="ru-RU" altLang="ru-RU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8559892-A8F4-47AE-AEA9-DCE711D525A2}"/>
              </a:ext>
            </a:extLst>
          </p:cNvPr>
          <p:cNvSpPr txBox="1"/>
          <p:nvPr/>
        </p:nvSpPr>
        <p:spPr>
          <a:xfrm>
            <a:off x="827584" y="3140968"/>
            <a:ext cx="7975798" cy="40703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  <a:tabLst>
                <a:tab pos="630555" algn="l"/>
              </a:tabLst>
            </a:pPr>
            <a:r>
              <a:rPr lang="ru-RU" sz="2000" dirty="0">
                <a:solidFill>
                  <a:schemeClr val="accent2">
                    <a:lumMod val="50000"/>
                  </a:schemeClr>
                </a:solidFill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Спасибо за внимание!</a:t>
            </a:r>
          </a:p>
        </p:txBody>
      </p:sp>
    </p:spTree>
    <p:extLst>
      <p:ext uri="{BB962C8B-B14F-4D97-AF65-F5344CB8AC3E}">
        <p14:creationId xmlns:p14="http://schemas.microsoft.com/office/powerpoint/2010/main" val="113308881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1D9A78"/>
      </a:accent1>
      <a:accent2>
        <a:srgbClr val="8BC145"/>
      </a:accent2>
      <a:accent3>
        <a:srgbClr val="36AFCE"/>
      </a:accent3>
      <a:accent4>
        <a:srgbClr val="1D6FA9"/>
      </a:accent4>
      <a:accent5>
        <a:srgbClr val="B74919"/>
      </a:accent5>
      <a:accent6>
        <a:srgbClr val="F19D19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AE6F2518-B084-4896-AF52-66CC2144AA26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Yu Gothic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Yu Gothic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7501</TotalTime>
  <Words>465</Words>
  <Application>Microsoft Office PowerPoint</Application>
  <PresentationFormat>Экран (4:3)</PresentationFormat>
  <Paragraphs>119</Paragraphs>
  <Slides>11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5" baseType="lpstr">
      <vt:lpstr>Arial</vt:lpstr>
      <vt:lpstr>Calibri</vt:lpstr>
      <vt:lpstr>Calibri Light</vt:lpstr>
      <vt:lpstr>Office Theme</vt:lpstr>
      <vt:lpstr>Презентация PowerPoint</vt:lpstr>
      <vt:lpstr>Количество, допущенных студентов очной формы обучения к летней сессии в 2025-2026 уч. года </vt:lpstr>
      <vt:lpstr>Результаты зимней сессии очной формы обучения по Университету в 2025-2026 учебном году, % </vt:lpstr>
      <vt:lpstr>Результаты летней сессии по учебным подразделениям (очная форма) в 2025-2026 учебном году, % </vt:lpstr>
      <vt:lpstr>Качественный анализ успеваемости студентов  очной формы обучения по Университету по результатам летней сессии в 2025-2026 учебном году (средний показатель) </vt:lpstr>
      <vt:lpstr>Качественный анализ успеваемости по уровням образования (очная форма)  в 2025-2026 учебном году, % </vt:lpstr>
      <vt:lpstr>Результаты летней сессии студентов  очного обучения по уровням образования в 2025-2026 учебном году, %  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q2dm1</dc:creator>
  <cp:lastModifiedBy>Филимонова Марфа Николаевна</cp:lastModifiedBy>
  <cp:revision>1339</cp:revision>
  <cp:lastPrinted>2020-09-27T10:51:40Z</cp:lastPrinted>
  <dcterms:created xsi:type="dcterms:W3CDTF">2011-12-11T23:06:00Z</dcterms:created>
  <dcterms:modified xsi:type="dcterms:W3CDTF">2026-09-22T06:17:53Z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1049-10.2.0.6020</vt:lpwstr>
  </property>
</Properties>
</file>