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3" r:id="rId2"/>
    <p:sldId id="526" r:id="rId3"/>
    <p:sldId id="527" r:id="rId4"/>
    <p:sldId id="528" r:id="rId5"/>
    <p:sldId id="529" r:id="rId6"/>
    <p:sldId id="530" r:id="rId7"/>
    <p:sldId id="531" r:id="rId8"/>
    <p:sldId id="360" r:id="rId9"/>
    <p:sldId id="538" r:id="rId10"/>
    <p:sldId id="539" r:id="rId11"/>
    <p:sldId id="537" r:id="rId12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353"/>
    <a:srgbClr val="348EA6"/>
    <a:srgbClr val="CCA500"/>
    <a:srgbClr val="234249"/>
    <a:srgbClr val="190EAE"/>
    <a:srgbClr val="153943"/>
    <a:srgbClr val="1E383E"/>
    <a:srgbClr val="26464E"/>
    <a:srgbClr val="996633"/>
    <a:srgbClr val="FF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3525" autoAdjust="0"/>
  </p:normalViewPr>
  <p:slideViewPr>
    <p:cSldViewPr>
      <p:cViewPr varScale="1">
        <p:scale>
          <a:sx n="83" d="100"/>
          <a:sy n="83" d="100"/>
        </p:scale>
        <p:origin x="108" y="73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truenas\Share\02_&#1059;&#1095;&#1077;&#1073;&#1085;&#1086;-&#1084;&#1077;&#1090;&#1086;&#1076;&#1080;&#1095;&#1077;&#1089;&#1082;&#1080;&#1081;%20&#1086;&#1090;&#1076;&#1077;&#1083;\2.&#1060;&#1080;&#1083;&#1080;&#1084;&#1086;&#1085;&#1086;&#1074;&#1072;%20&#1052;&#1053;\&#1054;&#1090;&#1095;&#1077;&#1090;&#1099;\&#1048;&#1058;&#1054;&#1043;&#1048;%20&#1047;&#1048;&#1052;&#1053;&#1045;&#1049;%20&#1057;&#1045;&#1057;&#1057;&#1048;&#1048;%202025-2026%20&#1091;&#1095;.%20&#1075;&#1086;&#1076;\&#1057;&#1042;&#1054;&#1044;_&#1079;&#1080;&#1084;&#1085;&#1103;&#1103;%20&#1089;&#1077;&#1089;&#1089;&#1080;&#1103;_2025-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882447665056361E-2"/>
                  <c:y val="8.7559274871314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7C-459A-AEE5-EA0C3D20B9D5}"/>
                </c:ext>
              </c:extLst>
            </c:dLbl>
            <c:dLbl>
              <c:idx val="2"/>
              <c:layout>
                <c:manualLayout>
                  <c:x val="-6.4412238325282393E-3"/>
                  <c:y val="-8.755927487131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7C-459A-AEE5-EA0C3D20B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ИФ</c:v>
                </c:pt>
                <c:pt idx="1">
                  <c:v>ФАБ</c:v>
                </c:pt>
                <c:pt idx="2">
                  <c:v>ФВМ</c:v>
                </c:pt>
                <c:pt idx="3">
                  <c:v>ФЛКиЗ</c:v>
                </c:pt>
                <c:pt idx="4">
                  <c:v>КТиУ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</c:v>
                </c:pt>
                <c:pt idx="1">
                  <c:v>275</c:v>
                </c:pt>
                <c:pt idx="2">
                  <c:v>220</c:v>
                </c:pt>
                <c:pt idx="3">
                  <c:v>283</c:v>
                </c:pt>
                <c:pt idx="4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C-459A-AEE5-EA0C3D20B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допущенных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618357487922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5-4581-9CED-A9786C242704}"/>
                </c:ext>
              </c:extLst>
            </c:dLbl>
            <c:dLbl>
              <c:idx val="1"/>
              <c:layout>
                <c:manualLayout>
                  <c:x val="1.4492753623188347E-2"/>
                  <c:y val="-5.8372849914210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7C-459A-AEE5-EA0C3D20B9D5}"/>
                </c:ext>
              </c:extLst>
            </c:dLbl>
            <c:dLbl>
              <c:idx val="2"/>
              <c:layout>
                <c:manualLayout>
                  <c:x val="1.1272141706924374E-2"/>
                  <c:y val="-8.755927487131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7C-459A-AEE5-EA0C3D20B9D5}"/>
                </c:ext>
              </c:extLst>
            </c:dLbl>
            <c:dLbl>
              <c:idx val="3"/>
              <c:layout>
                <c:manualLayout>
                  <c:x val="6.4412238325280624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7C-459A-AEE5-EA0C3D20B9D5}"/>
                </c:ext>
              </c:extLst>
            </c:dLbl>
            <c:dLbl>
              <c:idx val="4"/>
              <c:layout>
                <c:manualLayout>
                  <c:x val="9.6618357487922701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7C-459A-AEE5-EA0C3D20B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ИФ</c:v>
                </c:pt>
                <c:pt idx="1">
                  <c:v>ФАБ</c:v>
                </c:pt>
                <c:pt idx="2">
                  <c:v>ФВМ</c:v>
                </c:pt>
                <c:pt idx="3">
                  <c:v>ФЛКиЗ</c:v>
                </c:pt>
                <c:pt idx="4">
                  <c:v>КТиУ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236</c:v>
                </c:pt>
                <c:pt idx="1">
                  <c:v>275</c:v>
                </c:pt>
                <c:pt idx="2">
                  <c:v>220</c:v>
                </c:pt>
                <c:pt idx="3">
                  <c:v>273</c:v>
                </c:pt>
                <c:pt idx="4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C-459A-AEE5-EA0C3D20B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557784"/>
        <c:axId val="370560080"/>
      </c:barChart>
      <c:catAx>
        <c:axId val="37055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0560080"/>
        <c:crosses val="autoZero"/>
        <c:auto val="1"/>
        <c:lblAlgn val="ctr"/>
        <c:lblOffset val="100"/>
        <c:noMultiLvlLbl val="0"/>
      </c:catAx>
      <c:valAx>
        <c:axId val="37056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55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2025-2026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6D-4C4D-AE6A-6B957F73FB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6D-4C4D-AE6A-6B957F73FBF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A6D-4C4D-AE6A-6B957F73F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Абс. успеваемость</c:v>
                </c:pt>
                <c:pt idx="1">
                  <c:v>Качество</c:v>
                </c:pt>
                <c:pt idx="2">
                  <c:v>Ср. балл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79.599999999999994</c:v>
                </c:pt>
                <c:pt idx="1">
                  <c:v>71.900000000000006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D-4C4D-AE6A-6B957F73F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903984"/>
        <c:axId val="373912512"/>
      </c:barChart>
      <c:catAx>
        <c:axId val="3739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3912512"/>
        <c:crosses val="autoZero"/>
        <c:auto val="1"/>
        <c:lblAlgn val="ctr"/>
        <c:lblOffset val="100"/>
        <c:noMultiLvlLbl val="0"/>
      </c:catAx>
      <c:valAx>
        <c:axId val="3739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9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успеваемость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10305958132045E-2"/>
                  <c:y val="-5.8372849914210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3-4A53-952C-4D269435AE1F}"/>
                </c:ext>
              </c:extLst>
            </c:dLbl>
            <c:dLbl>
              <c:idx val="3"/>
              <c:layout>
                <c:manualLayout>
                  <c:x val="-1.12721417069244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3-4A53-952C-4D269435A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ИФ</c:v>
                </c:pt>
                <c:pt idx="1">
                  <c:v>ФАБ</c:v>
                </c:pt>
                <c:pt idx="2">
                  <c:v>ФВМ</c:v>
                </c:pt>
                <c:pt idx="3">
                  <c:v>ФЛКиЗ</c:v>
                </c:pt>
                <c:pt idx="4">
                  <c:v>КТиУ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69.3</c:v>
                </c:pt>
                <c:pt idx="1">
                  <c:v>87.3</c:v>
                </c:pt>
                <c:pt idx="2">
                  <c:v>85.9</c:v>
                </c:pt>
                <c:pt idx="3">
                  <c:v>75.3</c:v>
                </c:pt>
                <c:pt idx="4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3-4A53-952C-4D269435AE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515297906602109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3-4A53-952C-4D269435AE1F}"/>
                </c:ext>
              </c:extLst>
            </c:dLbl>
            <c:dLbl>
              <c:idx val="1"/>
              <c:layout>
                <c:manualLayout>
                  <c:x val="1.4492753623188347E-2"/>
                  <c:y val="2.9186424957104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B3-4A53-952C-4D269435AE1F}"/>
                </c:ext>
              </c:extLst>
            </c:dLbl>
            <c:dLbl>
              <c:idx val="2"/>
              <c:layout>
                <c:manualLayout>
                  <c:x val="3.22061191626409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B3-4A53-952C-4D269435AE1F}"/>
                </c:ext>
              </c:extLst>
            </c:dLbl>
            <c:dLbl>
              <c:idx val="3"/>
              <c:layout>
                <c:manualLayout>
                  <c:x val="1.9323671497584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3-4A53-952C-4D269435AE1F}"/>
                </c:ext>
              </c:extLst>
            </c:dLbl>
            <c:dLbl>
              <c:idx val="4"/>
              <c:layout>
                <c:manualLayout>
                  <c:x val="1.2882447665056243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B3-4A53-952C-4D269435A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ИФ</c:v>
                </c:pt>
                <c:pt idx="1">
                  <c:v>ФАБ</c:v>
                </c:pt>
                <c:pt idx="2">
                  <c:v>ФВМ</c:v>
                </c:pt>
                <c:pt idx="3">
                  <c:v>ФЛКиЗ</c:v>
                </c:pt>
                <c:pt idx="4">
                  <c:v>КТиУ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</c:v>
                </c:pt>
                <c:pt idx="1">
                  <c:v>82.9</c:v>
                </c:pt>
                <c:pt idx="2">
                  <c:v>75.5</c:v>
                </c:pt>
                <c:pt idx="3">
                  <c:v>72.8</c:v>
                </c:pt>
                <c:pt idx="4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3-4A53-952C-4D269435AE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ИФ</c:v>
                </c:pt>
                <c:pt idx="1">
                  <c:v>ФАБ</c:v>
                </c:pt>
                <c:pt idx="2">
                  <c:v>ФВМ</c:v>
                </c:pt>
                <c:pt idx="3">
                  <c:v>ФЛКиЗ</c:v>
                </c:pt>
                <c:pt idx="4">
                  <c:v>КТиУ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4.4000000000000004</c:v>
                </c:pt>
                <c:pt idx="2">
                  <c:v>3.9</c:v>
                </c:pt>
                <c:pt idx="3">
                  <c:v>4.4000000000000004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3-4A53-952C-4D269435A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241672"/>
        <c:axId val="420235440"/>
      </c:barChart>
      <c:catAx>
        <c:axId val="42024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20235440"/>
        <c:crosses val="autoZero"/>
        <c:auto val="1"/>
        <c:lblAlgn val="ctr"/>
        <c:lblOffset val="100"/>
        <c:noMultiLvlLbl val="0"/>
      </c:catAx>
      <c:valAx>
        <c:axId val="4202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4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69-4D60-8362-EE10D601CE7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9-4D60-8362-EE10D601CE7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69-4D60-8362-EE10D601CE7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9-4D60-8362-EE10D601CE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Только на "5"</c:v>
                </c:pt>
                <c:pt idx="1">
                  <c:v>"5" и "4"</c:v>
                </c:pt>
                <c:pt idx="2">
                  <c:v>"5", "4", "3"</c:v>
                </c:pt>
                <c:pt idx="3">
                  <c:v>Только на "3"</c:v>
                </c:pt>
                <c:pt idx="4">
                  <c:v>Имеют задолженность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347</c:v>
                </c:pt>
                <c:pt idx="1">
                  <c:v>760</c:v>
                </c:pt>
                <c:pt idx="2">
                  <c:v>188</c:v>
                </c:pt>
                <c:pt idx="3">
                  <c:v>6</c:v>
                </c:pt>
                <c:pt idx="4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9-4D60-8362-EE10D601C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271688"/>
        <c:axId val="438274312"/>
      </c:barChart>
      <c:catAx>
        <c:axId val="4382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8274312"/>
        <c:crosses val="autoZero"/>
        <c:auto val="1"/>
        <c:lblAlgn val="ctr"/>
        <c:lblOffset val="100"/>
        <c:noMultiLvlLbl val="0"/>
      </c:catAx>
      <c:valAx>
        <c:axId val="43827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27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успеваемость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80.3</c:v>
                </c:pt>
                <c:pt idx="1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E-470B-88AB-4955CA1667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64.3</c:v>
                </c:pt>
                <c:pt idx="1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E-470B-88AB-4955CA1667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СПО</c:v>
                </c:pt>
                <c:pt idx="1">
                  <c:v>ВО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3.4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E-470B-88AB-4955CA166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884960"/>
        <c:axId val="373882008"/>
      </c:barChart>
      <c:catAx>
        <c:axId val="3738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3882008"/>
        <c:crosses val="autoZero"/>
        <c:auto val="1"/>
        <c:lblAlgn val="ctr"/>
        <c:lblOffset val="100"/>
        <c:noMultiLvlLbl val="0"/>
      </c:catAx>
      <c:valAx>
        <c:axId val="37388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8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48844256786741"/>
          <c:y val="0.92605722653583789"/>
          <c:w val="0.75701941242851889"/>
          <c:h val="6.9160796058591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успеваемость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80.3</c:v>
                </c:pt>
                <c:pt idx="1">
                  <c:v>80.099999999999994</c:v>
                </c:pt>
                <c:pt idx="2">
                  <c:v>87.1</c:v>
                </c:pt>
                <c:pt idx="3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8-463A-AE62-39D51BED9D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Кач.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882447665056302E-2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1A-4F9C-955B-14F84836067E}"/>
                </c:ext>
              </c:extLst>
            </c:dLbl>
            <c:dLbl>
              <c:idx val="3"/>
              <c:layout>
                <c:manualLayout>
                  <c:x val="1.610305958132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A-4F9C-955B-14F848360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64.3</c:v>
                </c:pt>
                <c:pt idx="1">
                  <c:v>74.8</c:v>
                </c:pt>
                <c:pt idx="2">
                  <c:v>70.599999999999994</c:v>
                </c:pt>
                <c:pt idx="3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8-463A-AE62-39D51BED9D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3.4</c:v>
                </c:pt>
                <c:pt idx="1">
                  <c:v>4.2</c:v>
                </c:pt>
                <c:pt idx="2">
                  <c:v>3.8</c:v>
                </c:pt>
                <c:pt idx="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1A-4F9C-955B-14F848360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247248"/>
        <c:axId val="420251840"/>
      </c:barChart>
      <c:catAx>
        <c:axId val="42024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20251840"/>
        <c:crosses val="autoZero"/>
        <c:auto val="1"/>
        <c:lblAlgn val="ctr"/>
        <c:lblOffset val="100"/>
        <c:noMultiLvlLbl val="0"/>
      </c:catAx>
      <c:valAx>
        <c:axId val="4202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4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Лист2!$C$3</c:f>
              <c:strCache>
                <c:ptCount val="1"/>
                <c:pt idx="0">
                  <c:v>Абс. Успеваемость</c:v>
                </c:pt>
              </c:strCache>
            </c:strRef>
          </c:tx>
          <c:spPr>
            <a:solidFill>
              <a:srgbClr val="8BC145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Лист2!$B$4:$B$8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Лист2!$C$4:$C$8</c:f>
              <c:numCache>
                <c:formatCode>General</c:formatCode>
                <c:ptCount val="5"/>
                <c:pt idx="0">
                  <c:v>72.02</c:v>
                </c:pt>
                <c:pt idx="1">
                  <c:v>78.7</c:v>
                </c:pt>
                <c:pt idx="2">
                  <c:v>84.5</c:v>
                </c:pt>
                <c:pt idx="3">
                  <c:v>87.5</c:v>
                </c:pt>
                <c:pt idx="4">
                  <c:v>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8-43FF-87E5-CB3A354D29B2}"/>
            </c:ext>
          </c:extLst>
        </c:ser>
        <c:ser>
          <c:idx val="1"/>
          <c:order val="1"/>
          <c:tx>
            <c:strRef>
              <c:f>Лист2!$D$3</c:f>
              <c:strCache>
                <c:ptCount val="1"/>
                <c:pt idx="0">
                  <c:v>Качество успеваемости</c:v>
                </c:pt>
              </c:strCache>
            </c:strRef>
          </c:tx>
          <c:spPr>
            <a:solidFill>
              <a:srgbClr val="8BC145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410909035997079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8-43FF-87E5-CB3A354D29B2}"/>
                </c:ext>
              </c:extLst>
            </c:dLbl>
            <c:dLbl>
              <c:idx val="1"/>
              <c:layout>
                <c:manualLayout>
                  <c:x val="1.5410909035997079E-2"/>
                  <c:y val="-4.49083287917603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18-43FF-87E5-CB3A354D29B2}"/>
                </c:ext>
              </c:extLst>
            </c:dLbl>
            <c:dLbl>
              <c:idx val="2"/>
              <c:layout>
                <c:manualLayout>
                  <c:x val="2.05478787146627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18-43FF-87E5-CB3A354D29B2}"/>
                </c:ext>
              </c:extLst>
            </c:dLbl>
            <c:dLbl>
              <c:idx val="3"/>
              <c:layout>
                <c:manualLayout>
                  <c:x val="1.1986262583553283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18-43FF-87E5-CB3A354D29B2}"/>
                </c:ext>
              </c:extLst>
            </c:dLbl>
            <c:dLbl>
              <c:idx val="4"/>
              <c:layout>
                <c:manualLayout>
                  <c:x val="2.0547878714662772E-2"/>
                  <c:y val="-4.8991470083571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18-43FF-87E5-CB3A354D2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Лист2!$B$4:$B$8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Лист2!$D$4:$D$8</c:f>
              <c:numCache>
                <c:formatCode>General</c:formatCode>
                <c:ptCount val="5"/>
                <c:pt idx="0">
                  <c:v>65.8</c:v>
                </c:pt>
                <c:pt idx="1">
                  <c:v>69.599999999999994</c:v>
                </c:pt>
                <c:pt idx="2">
                  <c:v>73.02</c:v>
                </c:pt>
                <c:pt idx="3">
                  <c:v>75.3</c:v>
                </c:pt>
                <c:pt idx="4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8-43FF-87E5-CB3A354D29B2}"/>
            </c:ext>
          </c:extLst>
        </c:ser>
        <c:ser>
          <c:idx val="2"/>
          <c:order val="2"/>
          <c:tx>
            <c:strRef>
              <c:f>Лист2!$E$3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Лист2!$B$4:$B$8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Лист2!$E$4:$E$8</c:f>
              <c:numCache>
                <c:formatCode>General</c:formatCode>
                <c:ptCount val="5"/>
                <c:pt idx="0">
                  <c:v>3.9</c:v>
                </c:pt>
                <c:pt idx="1">
                  <c:v>3.9</c:v>
                </c:pt>
                <c:pt idx="2">
                  <c:v>3.8</c:v>
                </c:pt>
                <c:pt idx="3">
                  <c:v>4.0199999999999996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8-43FF-87E5-CB3A354D2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469568"/>
        <c:axId val="466468912"/>
        <c:axId val="0"/>
      </c:bar3DChart>
      <c:catAx>
        <c:axId val="4664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468912"/>
        <c:crosses val="autoZero"/>
        <c:auto val="1"/>
        <c:lblAlgn val="ctr"/>
        <c:lblOffset val="100"/>
        <c:noMultiLvlLbl val="0"/>
      </c:catAx>
      <c:valAx>
        <c:axId val="46646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64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AE4E5-205C-4F67-AFAD-EE9CC9F1DF58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EFEC-4823-44C6-9F13-AA636AF17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2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650" cy="49304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949" y="0"/>
            <a:ext cx="2919733" cy="49304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8" tIns="45690" rIns="91378" bIns="4569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118" y="4686089"/>
            <a:ext cx="5388610" cy="4440662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normAutofit/>
          </a:bodyPr>
          <a:lstStyle/>
          <a:p>
            <a:pPr lvl="0"/>
            <a:r>
              <a:rPr lang="ru-RU" altLang="zh-CN" noProof="0"/>
              <a:t>Образец текста</a:t>
            </a:r>
          </a:p>
          <a:p>
            <a:pPr lvl="1"/>
            <a:r>
              <a:rPr lang="ru-RU" altLang="zh-CN" noProof="0"/>
              <a:t>Второй уровень</a:t>
            </a:r>
          </a:p>
          <a:p>
            <a:pPr lvl="2"/>
            <a:r>
              <a:rPr lang="ru-RU" altLang="zh-CN" noProof="0"/>
              <a:t>Третий уровень</a:t>
            </a:r>
          </a:p>
          <a:p>
            <a:pPr lvl="3"/>
            <a:r>
              <a:rPr lang="ru-RU" altLang="zh-CN" noProof="0"/>
              <a:t>Четвертый уровень</a:t>
            </a:r>
          </a:p>
          <a:p>
            <a:pPr lvl="4"/>
            <a:r>
              <a:rPr lang="ru-RU" altLang="zh-CN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080"/>
            <a:ext cx="2918650" cy="493042"/>
          </a:xfrm>
          <a:prstGeom prst="rect">
            <a:avLst/>
          </a:prstGeom>
        </p:spPr>
        <p:txBody>
          <a:bodyPr vert="horz" wrap="square" lIns="91378" tIns="45690" rIns="91378" bIns="45690" numCol="1" anchor="b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949" y="9371080"/>
            <a:ext cx="2919733" cy="493042"/>
          </a:xfrm>
          <a:prstGeom prst="rect">
            <a:avLst/>
          </a:prstGeom>
        </p:spPr>
        <p:txBody>
          <a:bodyPr vert="horz" wrap="square" lIns="91378" tIns="45690" rIns="91378" bIns="4569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/>
            </a:lvl1pPr>
          </a:lstStyle>
          <a:p>
            <a:fld id="{C4AC92B1-C659-4DD4-BFDD-30EF10B60E6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072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2F265-76EA-4835-8BA9-67C8FEB5B2E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68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92A-0902-4F14-92FA-9F4EAB66F3D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897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1534-5AD4-4083-8F5E-604D5BAEA46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771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5978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4939-75B3-4B8B-ADFC-F43E4FD24BD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297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25B0-FB3E-4DDE-AFFF-11832251CADC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373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A1C-819E-4903-8E6C-17E4B8E6EB2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895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8AAE-9B48-4F46-9A2C-0468CB63FEF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82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35E1-0161-44DE-9301-1D8D18D5A4B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497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3F3D-B01E-4EA2-B007-8EF3E4467BB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8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B2AE-545B-4BD5-958E-D2E6FD7184FB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27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C077-C1BF-4EB6-9F30-45C3F2FDC3E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27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007AB7-D05D-4061-AC41-2AD86E47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06613" y="724133"/>
            <a:ext cx="864061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554480" indent="-1097280" eaLnBrk="0" fontAlgn="base" hangingPunct="0"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011680" indent="-1097280" eaLnBrk="0" fontAlgn="base" hangingPunct="0"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468880" indent="-1097280" eaLnBrk="0" fontAlgn="base" hangingPunct="0"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2926080" indent="-1097280" eaLnBrk="0" fontAlgn="base" hangingPunct="0"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Министерство сельского хозяйства Российской Федерации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ФГБОУ ВО АРКТИЧЕСКИЙ ГАТУ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471150" y="6289575"/>
            <a:ext cx="4123713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Якутск 2026 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27584" y="2708920"/>
            <a:ext cx="799288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Итоги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зимней экзаменационной сессии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2025-2026 учебного года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в ФГБОУ ВО Арктический ГАТУ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11F49-EE2E-4754-B2BF-482FAAFC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4048905"/>
            <a:ext cx="7886700" cy="1500187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Филимонова Марфа Николаевна,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УМО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E8FCEC-C31B-4747-99EC-45D2EFC0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6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7870"/>
            <a:ext cx="7940670" cy="1102898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успеваемости зимней экзаменационной сессии по реализации дисциплины «Философия» по сетевому обучению с ФГАОУ ВО Уральский Федеральным университетом им. Б.Н. Ельцина в 2025-2026 году  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537F9463-FFC8-4C48-A747-FC468627F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21823"/>
              </p:ext>
            </p:extLst>
          </p:nvPr>
        </p:nvGraphicFramePr>
        <p:xfrm>
          <a:off x="755576" y="1628800"/>
          <a:ext cx="7812867" cy="432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142">
                  <a:extLst>
                    <a:ext uri="{9D8B030D-6E8A-4147-A177-3AD203B41FA5}">
                      <a16:colId xmlns:a16="http://schemas.microsoft.com/office/drawing/2014/main" val="2838975370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906647679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166568878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3776697861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1144298318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1088726941"/>
                    </a:ext>
                  </a:extLst>
                </a:gridCol>
              </a:tblGrid>
              <a:tr h="553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группы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Количество студентов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Оценки «4», «5»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Оценка «3»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 явились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 приступили к курсам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40100"/>
                  </a:ext>
                </a:extLst>
              </a:tr>
              <a:tr h="455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АБ-25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556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ЛД-25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3708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ТЛЗ-25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369278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В-25-1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54408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В-25-2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30182"/>
                  </a:ext>
                </a:extLst>
              </a:tr>
              <a:tr h="3371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БО-25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03375"/>
                  </a:ext>
                </a:extLst>
              </a:tr>
              <a:tr h="166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ВСЭ-24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86422"/>
                  </a:ext>
                </a:extLst>
              </a:tr>
              <a:tr h="3977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ЗЭ-25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546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ТЕХ-25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04435"/>
                  </a:ext>
                </a:extLst>
              </a:tr>
              <a:tr h="4176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113 (72,9 %)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 (2,5 %)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1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81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3DE096-E34A-451D-860D-285738A0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2562977-AEDB-8025-5E81-6BDB52B8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8AAE-9B48-4F46-9A2C-0468CB63FEFF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59892-A8F4-47AE-AEA9-DCE711D525A2}"/>
              </a:ext>
            </a:extLst>
          </p:cNvPr>
          <p:cNvSpPr txBox="1"/>
          <p:nvPr/>
        </p:nvSpPr>
        <p:spPr>
          <a:xfrm>
            <a:off x="827584" y="3140968"/>
            <a:ext cx="7975798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3308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FF509-F778-4C10-A847-9361AD51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BC948-BC3C-4CF7-A5DF-2C18DDB9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Количество, допущенных студентов очной формы обучения к зимней сессии в 2025-2026 уч. года</a:t>
            </a:r>
            <a:r>
              <a:rPr lang="ru-RU" altLang="ru-RU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454A5-638A-45E7-AE9F-A29754F3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ED66C05-4206-4D58-BBB7-BF9FC3B16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2997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54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19052-33BB-4EC0-A1C5-982A1CBC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044BD-8135-4D92-A8DF-7FF0DB9D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08" y="651630"/>
            <a:ext cx="7886700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зимней сессии очной формы обучения по Университету в 2025-2026 учебном году, %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533D3-44DC-4BF9-A5C8-ABB94CD2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88C84F1-2EB7-4093-AA68-D7D2DB3B5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94414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78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EDEF3-21B2-4AA0-A56F-83C15CA0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41F22-05B4-4CDF-A5BA-A707A6CD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зимней сессии по учебным подразделениям (очная форма) в 2025-2026 учебном году, %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509644-3855-465C-88CE-B9DCC9AC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37186F-6BCB-436C-BC15-4BF172CF6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77839"/>
              </p:ext>
            </p:extLst>
          </p:nvPr>
        </p:nvGraphicFramePr>
        <p:xfrm>
          <a:off x="628650" y="1484784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8887C1-F81C-4447-8043-18030FAD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58086-BCB7-4F4D-A537-FA53912A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анализ успеваемости студентов </a:t>
            </a:r>
            <a:b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формы обучения по Университету по результатам зимней сессии в 2025-2026 учебном году (средний показатель)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84BFE1-057E-4BCD-8C04-EB840468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BF2CB64-1827-40D4-AF0F-56044665B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265434"/>
              </p:ext>
            </p:extLst>
          </p:nvPr>
        </p:nvGraphicFramePr>
        <p:xfrm>
          <a:off x="628650" y="1628800"/>
          <a:ext cx="804780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31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D6011-FE59-4CFB-889F-09EBF337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04490-B99F-41E3-81DA-CDDCE6AE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анализ успеваемости по уровням образования (очная форма) </a:t>
            </a:r>
            <a:b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2025-2026 учебном году, %</a:t>
            </a:r>
            <a:b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A8D4F0D-2433-49FB-8F19-4D6BAF56A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224064"/>
              </p:ext>
            </p:extLst>
          </p:nvPr>
        </p:nvGraphicFramePr>
        <p:xfrm>
          <a:off x="628650" y="1556792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8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3FBF53-FE7A-44F6-82B5-13F11A3E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FFCC4-7DA5-4EE8-9ED5-75FA2E1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зимней сессии студентов </a:t>
            </a:r>
            <a:b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очного обучения по уровням образования в 2025-2026 учебном году, % </a:t>
            </a:r>
            <a: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8645B1-2246-40FB-A279-BF5013A2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56D5-86C4-44E3-859B-42BC0466633A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5536877-2E70-40AC-905D-BCDA5F667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0641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5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E8FCEC-C31B-4747-99EC-45D2EFC0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7871"/>
            <a:ext cx="7940670" cy="534030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успеваемости по УГСН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02344"/>
              </p:ext>
            </p:extLst>
          </p:nvPr>
        </p:nvGraphicFramePr>
        <p:xfrm>
          <a:off x="323528" y="828929"/>
          <a:ext cx="864096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4178378713"/>
                    </a:ext>
                  </a:extLst>
                </a:gridCol>
                <a:gridCol w="1681492">
                  <a:extLst>
                    <a:ext uri="{9D8B030D-6E8A-4147-A177-3AD203B41FA5}">
                      <a16:colId xmlns:a16="http://schemas.microsoft.com/office/drawing/2014/main" val="2387673238"/>
                    </a:ext>
                  </a:extLst>
                </a:gridCol>
                <a:gridCol w="1427506">
                  <a:extLst>
                    <a:ext uri="{9D8B030D-6E8A-4147-A177-3AD203B41FA5}">
                      <a16:colId xmlns:a16="http://schemas.microsoft.com/office/drawing/2014/main" val="2433398389"/>
                    </a:ext>
                  </a:extLst>
                </a:gridCol>
                <a:gridCol w="1427506">
                  <a:extLst>
                    <a:ext uri="{9D8B030D-6E8A-4147-A177-3AD203B41FA5}">
                      <a16:colId xmlns:a16="http://schemas.microsoft.com/office/drawing/2014/main" val="2988727200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УГСН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Абс.усп-ть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Качество,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Ср.балл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68495"/>
                  </a:ext>
                </a:extLst>
              </a:tr>
              <a:tr h="1390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06.00.00</a:t>
                      </a:r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Биологические науки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18493"/>
                  </a:ext>
                </a:extLst>
              </a:tr>
              <a:tr h="1390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 Информатика и вычислительная техника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 Электро- и теплоэнергетика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2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 Машиностроение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2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 Промышленная экология и биотехнология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50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20.00.00 </a:t>
                      </a:r>
                      <a:r>
                        <a:rPr lang="ru-RU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безопасность и </a:t>
                      </a:r>
                      <a:r>
                        <a:rPr lang="ru-RU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природообустройство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3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21.00.00 Прикладная геология, горное дело, нефтегазовое дело и геодезия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35.00.00 Сельское, лесное и рыбное хозяйство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71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36.00.00 Ветеринария и зоотехния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6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38.00.00 Экономика и управление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5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40.00.00 Юриспруденция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0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43.00.00 Сервис и туризм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9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6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E8FCEC-C31B-4747-99EC-45D2EFC0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44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7870"/>
            <a:ext cx="7940670" cy="886873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успеваемости зимней экзаменационной сессии по курсам обучения в 2025-2026 году 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60A4D88-0CDD-4C5C-936C-21FCC13AC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561338"/>
              </p:ext>
            </p:extLst>
          </p:nvPr>
        </p:nvGraphicFramePr>
        <p:xfrm>
          <a:off x="755576" y="908720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781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7111</TotalTime>
  <Words>327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Презентация PowerPoint</vt:lpstr>
      <vt:lpstr>Количество, допущенных студентов очной формы обучения к зимней сессии в 2025-2026 уч. года </vt:lpstr>
      <vt:lpstr>Результаты зимней сессии очной формы обучения по Университету в 2025-2026 учебном году, % </vt:lpstr>
      <vt:lpstr>Результаты зимней сессии по учебным подразделениям (очная форма) в 2025-2026 учебном году, % </vt:lpstr>
      <vt:lpstr>Качественный анализ успеваемости студентов  очной формы обучения по Университету по результатам зимней сессии в 2025-2026 учебном году (средний показатель) </vt:lpstr>
      <vt:lpstr>Качественный анализ успеваемости по уровням образования (очная форма)  в 2025-2026 учебном году, % </vt:lpstr>
      <vt:lpstr>Результаты зимней сессии студентов  очного обучения по уровням образования в 2025-2026 учебном году, %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q2dm1</dc:creator>
  <cp:lastModifiedBy>Пользователь</cp:lastModifiedBy>
  <cp:revision>1320</cp:revision>
  <cp:lastPrinted>2020-09-27T10:51:40Z</cp:lastPrinted>
  <dcterms:created xsi:type="dcterms:W3CDTF">2011-12-11T23:06:00Z</dcterms:created>
  <dcterms:modified xsi:type="dcterms:W3CDTF">2026-02-27T06:01:57Z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