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03" r:id="rId2"/>
    <p:sldId id="376" r:id="rId3"/>
    <p:sldId id="508" r:id="rId4"/>
    <p:sldId id="509" r:id="rId5"/>
    <p:sldId id="510" r:id="rId6"/>
    <p:sldId id="370" r:id="rId7"/>
    <p:sldId id="513" r:id="rId8"/>
    <p:sldId id="361" r:id="rId9"/>
    <p:sldId id="360" r:id="rId10"/>
    <p:sldId id="371" r:id="rId11"/>
    <p:sldId id="516" r:id="rId12"/>
    <p:sldId id="515" r:id="rId13"/>
    <p:sldId id="514" r:id="rId14"/>
    <p:sldId id="363" r:id="rId15"/>
  </p:sldIdLst>
  <p:sldSz cx="9144000" cy="6858000" type="screen4x3"/>
  <p:notesSz cx="6735763" cy="98663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5353"/>
    <a:srgbClr val="348EA6"/>
    <a:srgbClr val="CCA500"/>
    <a:srgbClr val="234249"/>
    <a:srgbClr val="190EAE"/>
    <a:srgbClr val="153943"/>
    <a:srgbClr val="1E383E"/>
    <a:srgbClr val="26464E"/>
    <a:srgbClr val="996633"/>
    <a:srgbClr val="FF4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23" autoAdjust="0"/>
    <p:restoredTop sz="93525" autoAdjust="0"/>
  </p:normalViewPr>
  <p:slideViewPr>
    <p:cSldViewPr>
      <p:cViewPr varScale="1">
        <p:scale>
          <a:sx n="70" d="100"/>
          <a:sy n="70" d="100"/>
        </p:scale>
        <p:origin x="78" y="792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uenas\Share\02_&#1059;&#1095;&#1077;&#1073;&#1085;&#1086;-&#1084;&#1077;&#1090;&#1086;&#1076;&#1080;&#1095;&#1077;&#1089;&#1082;&#1086;&#1077;%20&#1091;&#1087;&#1088;&#1072;&#1074;&#1083;&#1077;&#1085;&#1080;&#1077;\1.&#1061;&#1072;&#1083;&#1076;&#1077;&#1077;&#1074;&#1072;%20&#1052;.&#1053;\01.&#1048;&#1085;&#1092;&#1086;&#1088;&#1084;&#1072;&#1094;&#1080;&#1103;\&#1059;&#1057;%2020022025\&#1089;&#1074;&#1086;&#1076;%20&#1080;&#1090;&#1086;&#1075;&#1086;&#1074;%20&#1079;&#1080;&#1084;&#1085;&#1077;&#1081;%20&#1057;&#1045;&#1057;&#1057;&#1048;&#1048;%202024-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студентов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ФАБ</c:v>
                </c:pt>
                <c:pt idx="1">
                  <c:v>ИФ</c:v>
                </c:pt>
                <c:pt idx="2">
                  <c:v>ФВМ</c:v>
                </c:pt>
                <c:pt idx="3">
                  <c:v>ФЛКиЗ</c:v>
                </c:pt>
                <c:pt idx="4">
                  <c:v>КТиУ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202</c:v>
                </c:pt>
                <c:pt idx="1">
                  <c:v>250</c:v>
                </c:pt>
                <c:pt idx="2">
                  <c:v>264</c:v>
                </c:pt>
                <c:pt idx="3">
                  <c:v>290</c:v>
                </c:pt>
                <c:pt idx="4">
                  <c:v>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A8-4137-B244-AE7B8B1B124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допущенных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ФАБ</c:v>
                </c:pt>
                <c:pt idx="1">
                  <c:v>ИФ</c:v>
                </c:pt>
                <c:pt idx="2">
                  <c:v>ФВМ</c:v>
                </c:pt>
                <c:pt idx="3">
                  <c:v>ФЛКиЗ</c:v>
                </c:pt>
                <c:pt idx="4">
                  <c:v>КТиУ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202</c:v>
                </c:pt>
                <c:pt idx="1">
                  <c:v>235</c:v>
                </c:pt>
                <c:pt idx="2">
                  <c:v>264</c:v>
                </c:pt>
                <c:pt idx="3">
                  <c:v>254</c:v>
                </c:pt>
                <c:pt idx="4">
                  <c:v>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A8-4137-B244-AE7B8B1B1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6413760"/>
        <c:axId val="426417088"/>
      </c:barChart>
      <c:catAx>
        <c:axId val="42641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6417088"/>
        <c:crosses val="autoZero"/>
        <c:auto val="1"/>
        <c:lblAlgn val="ctr"/>
        <c:lblOffset val="100"/>
        <c:noMultiLvlLbl val="0"/>
      </c:catAx>
      <c:valAx>
        <c:axId val="426417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6413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D11-4446-BAB6-822145CFB33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D11-4446-BAB6-822145CFB33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D11-4446-BAB6-822145CFB339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D11-4446-BAB6-822145CFB3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Лист2!$B$41:$B$45</c:f>
              <c:strCache>
                <c:ptCount val="5"/>
                <c:pt idx="0">
                  <c:v>ФАБ</c:v>
                </c:pt>
                <c:pt idx="1">
                  <c:v>ФВМ</c:v>
                </c:pt>
                <c:pt idx="2">
                  <c:v>ФЛКиЗ</c:v>
                </c:pt>
                <c:pt idx="3">
                  <c:v>ИФ</c:v>
                </c:pt>
                <c:pt idx="4">
                  <c:v>КТиУ</c:v>
                </c:pt>
              </c:strCache>
            </c:strRef>
          </c:cat>
          <c:val>
            <c:numRef>
              <c:f>Лист2!$C$41:$C$45</c:f>
              <c:numCache>
                <c:formatCode>General</c:formatCode>
                <c:ptCount val="5"/>
                <c:pt idx="0">
                  <c:v>40</c:v>
                </c:pt>
                <c:pt idx="1">
                  <c:v>16</c:v>
                </c:pt>
                <c:pt idx="2">
                  <c:v>28</c:v>
                </c:pt>
                <c:pt idx="3">
                  <c:v>23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11-4446-BAB6-822145CFB3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07426672"/>
        <c:axId val="1207427152"/>
      </c:barChart>
      <c:catAx>
        <c:axId val="120742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07427152"/>
        <c:crosses val="autoZero"/>
        <c:auto val="1"/>
        <c:lblAlgn val="ctr"/>
        <c:lblOffset val="100"/>
        <c:noMultiLvlLbl val="0"/>
      </c:catAx>
      <c:valAx>
        <c:axId val="120742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0742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Лист2!$D$40</c:f>
              <c:strCache>
                <c:ptCount val="1"/>
                <c:pt idx="0">
                  <c:v>по собств жел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Лист2!$B$41:$B$45</c:f>
              <c:strCache>
                <c:ptCount val="5"/>
                <c:pt idx="0">
                  <c:v>ФАБ</c:v>
                </c:pt>
                <c:pt idx="1">
                  <c:v>ФВМ</c:v>
                </c:pt>
                <c:pt idx="2">
                  <c:v>ФЛКиЗ</c:v>
                </c:pt>
                <c:pt idx="3">
                  <c:v>ИФ</c:v>
                </c:pt>
                <c:pt idx="4">
                  <c:v>КТиУ</c:v>
                </c:pt>
              </c:strCache>
            </c:strRef>
          </c:cat>
          <c:val>
            <c:numRef>
              <c:f>Лист2!$D$41:$D$45</c:f>
              <c:numCache>
                <c:formatCode>General</c:formatCode>
                <c:ptCount val="5"/>
                <c:pt idx="0">
                  <c:v>9</c:v>
                </c:pt>
                <c:pt idx="1">
                  <c:v>5</c:v>
                </c:pt>
                <c:pt idx="2">
                  <c:v>25</c:v>
                </c:pt>
                <c:pt idx="3">
                  <c:v>10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14-4460-B5D6-EAE041DEF697}"/>
            </c:ext>
          </c:extLst>
        </c:ser>
        <c:ser>
          <c:idx val="1"/>
          <c:order val="1"/>
          <c:tx>
            <c:strRef>
              <c:f>Лист2!$E$40</c:f>
              <c:strCache>
                <c:ptCount val="1"/>
                <c:pt idx="0">
                  <c:v>за акад неусп и неявку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Лист2!$B$41:$B$45</c:f>
              <c:strCache>
                <c:ptCount val="5"/>
                <c:pt idx="0">
                  <c:v>ФАБ</c:v>
                </c:pt>
                <c:pt idx="1">
                  <c:v>ФВМ</c:v>
                </c:pt>
                <c:pt idx="2">
                  <c:v>ФЛКиЗ</c:v>
                </c:pt>
                <c:pt idx="3">
                  <c:v>ИФ</c:v>
                </c:pt>
                <c:pt idx="4">
                  <c:v>КТиУ</c:v>
                </c:pt>
              </c:strCache>
            </c:strRef>
          </c:cat>
          <c:val>
            <c:numRef>
              <c:f>Лист2!$E$41:$E$45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3">
                  <c:v>6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14-4460-B5D6-EAE041DEF697}"/>
            </c:ext>
          </c:extLst>
        </c:ser>
        <c:ser>
          <c:idx val="2"/>
          <c:order val="2"/>
          <c:tx>
            <c:strRef>
              <c:f>Лист2!$F$40</c:f>
              <c:strCache>
                <c:ptCount val="1"/>
                <c:pt idx="0">
                  <c:v>невыход с акад отп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Лист2!$B$41:$B$45</c:f>
              <c:strCache>
                <c:ptCount val="5"/>
                <c:pt idx="0">
                  <c:v>ФАБ</c:v>
                </c:pt>
                <c:pt idx="1">
                  <c:v>ФВМ</c:v>
                </c:pt>
                <c:pt idx="2">
                  <c:v>ФЛКиЗ</c:v>
                </c:pt>
                <c:pt idx="3">
                  <c:v>ИФ</c:v>
                </c:pt>
                <c:pt idx="4">
                  <c:v>КТиУ</c:v>
                </c:pt>
              </c:strCache>
            </c:strRef>
          </c:cat>
          <c:val>
            <c:numRef>
              <c:f>Лист2!$F$41:$F$45</c:f>
              <c:numCache>
                <c:formatCode>General</c:formatCode>
                <c:ptCount val="5"/>
                <c:pt idx="0">
                  <c:v>15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14-4460-B5D6-EAE041DEF697}"/>
            </c:ext>
          </c:extLst>
        </c:ser>
        <c:ser>
          <c:idx val="3"/>
          <c:order val="3"/>
          <c:tx>
            <c:strRef>
              <c:f>Лист2!$G$40</c:f>
              <c:strCache>
                <c:ptCount val="1"/>
                <c:pt idx="0">
                  <c:v>иные причины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Лист2!$B$41:$B$45</c:f>
              <c:strCache>
                <c:ptCount val="5"/>
                <c:pt idx="0">
                  <c:v>ФАБ</c:v>
                </c:pt>
                <c:pt idx="1">
                  <c:v>ФВМ</c:v>
                </c:pt>
                <c:pt idx="2">
                  <c:v>ФЛКиЗ</c:v>
                </c:pt>
                <c:pt idx="3">
                  <c:v>ИФ</c:v>
                </c:pt>
                <c:pt idx="4">
                  <c:v>КТиУ</c:v>
                </c:pt>
              </c:strCache>
            </c:strRef>
          </c:cat>
          <c:val>
            <c:numRef>
              <c:f>Лист2!$G$41:$G$45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6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14-4460-B5D6-EAE041DEF6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00973072"/>
        <c:axId val="1300977872"/>
      </c:barChart>
      <c:catAx>
        <c:axId val="130097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0977872"/>
        <c:crosses val="autoZero"/>
        <c:auto val="1"/>
        <c:lblAlgn val="ctr"/>
        <c:lblOffset val="100"/>
        <c:noMultiLvlLbl val="0"/>
      </c:catAx>
      <c:valAx>
        <c:axId val="130097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097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Абс.усп.,%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CB0BF05-58E9-4C21-9504-FC2CA4E9C96B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AF4-454B-B048-6D1CF507A5C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6459EE2-BD0F-48E4-A8DC-1A4CBB862EE4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AF4-454B-B048-6D1CF507A5C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079A516-3744-4C68-820D-D34BF1DBD741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9B4-4440-A96A-61740DA3198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79,7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8F4-415E-ABBE-622E796B96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73.900000000000006</c:v>
                </c:pt>
                <c:pt idx="1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4-4440-A96A-61740DA3198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5612748008841929E-3"/>
                  <c:y val="-2.3583731904592477E-3"/>
                </c:manualLayout>
              </c:layout>
              <c:tx>
                <c:rich>
                  <a:bodyPr/>
                  <a:lstStyle/>
                  <a:p>
                    <a:fld id="{A5578D91-845A-4477-886E-751A0EB5349A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9B4-4440-A96A-61740DA319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3CB7C3C-60BD-4B82-AC6F-F26B74CE5445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AF4-454B-B048-6D1CF507A5C0}"/>
                </c:ext>
              </c:extLst>
            </c:dLbl>
            <c:dLbl>
              <c:idx val="4"/>
              <c:layout>
                <c:manualLayout>
                  <c:x val="1.216339946902451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9B4-4440-A96A-61740DA3198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61,8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8F4-415E-ABBE-622E796B96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60.4</c:v>
                </c:pt>
                <c:pt idx="1">
                  <c:v>65.3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4-4440-A96A-61740DA3198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4.0999999999999996</c:v>
                </c:pt>
                <c:pt idx="1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B-44CF-947E-B0FADDF94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4840816"/>
        <c:axId val="234842896"/>
      </c:barChart>
      <c:catAx>
        <c:axId val="23484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4842896"/>
        <c:crosses val="autoZero"/>
        <c:auto val="1"/>
        <c:lblAlgn val="ctr"/>
        <c:lblOffset val="100"/>
        <c:noMultiLvlLbl val="0"/>
      </c:catAx>
      <c:valAx>
        <c:axId val="23484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4840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абс успеваемость,%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очники!$A$193:$A$197</c:f>
              <c:strCache>
                <c:ptCount val="5"/>
                <c:pt idx="0">
                  <c:v>ФАБ</c:v>
                </c:pt>
                <c:pt idx="1">
                  <c:v>ИФ</c:v>
                </c:pt>
                <c:pt idx="2">
                  <c:v>ФЛКИЗ</c:v>
                </c:pt>
                <c:pt idx="3">
                  <c:v>ФВМ</c:v>
                </c:pt>
                <c:pt idx="4">
                  <c:v>КТиУ</c:v>
                </c:pt>
              </c:strCache>
            </c:strRef>
          </c:cat>
          <c:val>
            <c:numRef>
              <c:f>очники!$R$193:$R$197</c:f>
              <c:numCache>
                <c:formatCode>0.0</c:formatCode>
                <c:ptCount val="5"/>
                <c:pt idx="0">
                  <c:v>68.81</c:v>
                </c:pt>
                <c:pt idx="1">
                  <c:v>80</c:v>
                </c:pt>
                <c:pt idx="2">
                  <c:v>65.17</c:v>
                </c:pt>
                <c:pt idx="3">
                  <c:v>85.23</c:v>
                </c:pt>
                <c:pt idx="4">
                  <c:v>95.32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2-4C64-BE3D-567B6C278B61}"/>
            </c:ext>
          </c:extLst>
        </c:ser>
        <c:ser>
          <c:idx val="1"/>
          <c:order val="1"/>
          <c:tx>
            <c:v>Качество учебы,%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очники!$A$193:$A$197</c:f>
              <c:strCache>
                <c:ptCount val="5"/>
                <c:pt idx="0">
                  <c:v>ФАБ</c:v>
                </c:pt>
                <c:pt idx="1">
                  <c:v>ИФ</c:v>
                </c:pt>
                <c:pt idx="2">
                  <c:v>ФЛКИЗ</c:v>
                </c:pt>
                <c:pt idx="3">
                  <c:v>ФВМ</c:v>
                </c:pt>
                <c:pt idx="4">
                  <c:v>КТиУ</c:v>
                </c:pt>
              </c:strCache>
            </c:strRef>
          </c:cat>
          <c:val>
            <c:numRef>
              <c:f>очники!$T$193:$T$197</c:f>
              <c:numCache>
                <c:formatCode>0.0</c:formatCode>
                <c:ptCount val="5"/>
                <c:pt idx="0">
                  <c:v>67.819999999999993</c:v>
                </c:pt>
                <c:pt idx="1">
                  <c:v>72</c:v>
                </c:pt>
                <c:pt idx="2">
                  <c:v>62.07</c:v>
                </c:pt>
                <c:pt idx="3">
                  <c:v>76.52</c:v>
                </c:pt>
                <c:pt idx="4">
                  <c:v>58.36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12-4C64-BE3D-567B6C278B6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60328064"/>
        <c:axId val="1360328544"/>
      </c:barChart>
      <c:catAx>
        <c:axId val="136032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0328544"/>
        <c:crosses val="autoZero"/>
        <c:auto val="1"/>
        <c:lblAlgn val="ctr"/>
        <c:lblOffset val="100"/>
        <c:noMultiLvlLbl val="0"/>
      </c:catAx>
      <c:valAx>
        <c:axId val="1360328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0328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 учебы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AD-43B7-99E0-2ACD6EE2A19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1AD-43B7-99E0-2ACD6EE2A19F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AD-43B7-99E0-2ACD6EE2A19F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1AD-43B7-99E0-2ACD6EE2A19F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AD-43B7-99E0-2ACD6EE2A1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Только на "5"</c:v>
                </c:pt>
                <c:pt idx="1">
                  <c:v>"5" и "4"</c:v>
                </c:pt>
                <c:pt idx="2">
                  <c:v>"5", "4", "3"</c:v>
                </c:pt>
                <c:pt idx="3">
                  <c:v>только на "3"</c:v>
                </c:pt>
                <c:pt idx="4">
                  <c:v>имеют задолженность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332</c:v>
                </c:pt>
                <c:pt idx="1">
                  <c:v>716</c:v>
                </c:pt>
                <c:pt idx="2">
                  <c:v>207</c:v>
                </c:pt>
                <c:pt idx="3">
                  <c:v>65</c:v>
                </c:pt>
                <c:pt idx="4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AD-43B7-99E0-2ACD6EE2A1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9670064"/>
        <c:axId val="1979660080"/>
      </c:barChart>
      <c:catAx>
        <c:axId val="197967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79660080"/>
        <c:crosses val="autoZero"/>
        <c:auto val="1"/>
        <c:lblAlgn val="ctr"/>
        <c:lblOffset val="100"/>
        <c:noMultiLvlLbl val="0"/>
      </c:catAx>
      <c:valAx>
        <c:axId val="197966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79670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абс успеваемость,%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95,3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3AB-4BAD-AC69-31FB957217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очники!$A$216:$A$217</c:f>
              <c:strCache>
                <c:ptCount val="2"/>
                <c:pt idx="0">
                  <c:v>ВО</c:v>
                </c:pt>
                <c:pt idx="1">
                  <c:v>СПО</c:v>
                </c:pt>
              </c:strCache>
            </c:strRef>
          </c:cat>
          <c:val>
            <c:numRef>
              <c:f>очники!$R$216:$R$217</c:f>
              <c:numCache>
                <c:formatCode>0.0</c:formatCode>
                <c:ptCount val="2"/>
                <c:pt idx="0">
                  <c:v>74.849999999999994</c:v>
                </c:pt>
                <c:pt idx="1">
                  <c:v>95.32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AB-4BAD-AC69-31FB95721725}"/>
            </c:ext>
          </c:extLst>
        </c:ser>
        <c:ser>
          <c:idx val="1"/>
          <c:order val="1"/>
          <c:tx>
            <c:v>качество, %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очники!$A$216:$A$217</c:f>
              <c:strCache>
                <c:ptCount val="2"/>
                <c:pt idx="0">
                  <c:v>ВО</c:v>
                </c:pt>
                <c:pt idx="1">
                  <c:v>СПО</c:v>
                </c:pt>
              </c:strCache>
            </c:strRef>
          </c:cat>
          <c:val>
            <c:numRef>
              <c:f>очники!$T$216:$T$217</c:f>
              <c:numCache>
                <c:formatCode>0.0</c:formatCode>
                <c:ptCount val="2"/>
                <c:pt idx="0">
                  <c:v>69.48</c:v>
                </c:pt>
                <c:pt idx="1">
                  <c:v>58.36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AB-4BAD-AC69-31FB95721725}"/>
            </c:ext>
          </c:extLst>
        </c:ser>
        <c:ser>
          <c:idx val="2"/>
          <c:order val="2"/>
          <c:tx>
            <c:v>ср балл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очники!$A$216:$A$217</c:f>
              <c:strCache>
                <c:ptCount val="2"/>
                <c:pt idx="0">
                  <c:v>ВО</c:v>
                </c:pt>
                <c:pt idx="1">
                  <c:v>СПО</c:v>
                </c:pt>
              </c:strCache>
            </c:strRef>
          </c:cat>
          <c:val>
            <c:numRef>
              <c:f>очники!$U$216:$U$217</c:f>
              <c:numCache>
                <c:formatCode>General</c:formatCode>
                <c:ptCount val="2"/>
                <c:pt idx="0" formatCode="0.0">
                  <c:v>4.1791567460317465</c:v>
                </c:pt>
                <c:pt idx="1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AB-4BAD-AC69-31FB957217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5717328"/>
        <c:axId val="1536933376"/>
      </c:barChart>
      <c:catAx>
        <c:axId val="1525717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36933376"/>
        <c:crosses val="autoZero"/>
        <c:auto val="1"/>
        <c:lblAlgn val="ctr"/>
        <c:lblOffset val="100"/>
        <c:noMultiLvlLbl val="0"/>
      </c:catAx>
      <c:valAx>
        <c:axId val="153693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571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абс успеваемость,%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(очники!$A$155,очники!$A$173,очники!$A$174,очники!$A$185)</c:f>
              <c:strCache>
                <c:ptCount val="4"/>
                <c:pt idx="0">
                  <c:v>бакалавриат</c:v>
                </c:pt>
                <c:pt idx="1">
                  <c:v>специалитет </c:v>
                </c:pt>
                <c:pt idx="2">
                  <c:v>магистратура</c:v>
                </c:pt>
                <c:pt idx="3">
                  <c:v>СПО</c:v>
                </c:pt>
              </c:strCache>
            </c:strRef>
          </c:cat>
          <c:val>
            <c:numRef>
              <c:f>(очники!$R$155,очники!$R$173,очники!$R$174,очники!$R$185)</c:f>
              <c:numCache>
                <c:formatCode>0.0</c:formatCode>
                <c:ptCount val="4"/>
                <c:pt idx="0">
                  <c:v>72.930000000000007</c:v>
                </c:pt>
                <c:pt idx="1">
                  <c:v>84.85</c:v>
                </c:pt>
                <c:pt idx="2">
                  <c:v>78.05</c:v>
                </c:pt>
                <c:pt idx="3">
                  <c:v>95.32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78-4D85-8177-F752824B6683}"/>
            </c:ext>
          </c:extLst>
        </c:ser>
        <c:ser>
          <c:idx val="1"/>
          <c:order val="1"/>
          <c:tx>
            <c:v>Качество учебы,%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(очники!$A$155,очники!$A$173,очники!$A$174,очники!$A$185)</c:f>
              <c:strCache>
                <c:ptCount val="4"/>
                <c:pt idx="0">
                  <c:v>бакалавриат</c:v>
                </c:pt>
                <c:pt idx="1">
                  <c:v>специалитет </c:v>
                </c:pt>
                <c:pt idx="2">
                  <c:v>магистратура</c:v>
                </c:pt>
                <c:pt idx="3">
                  <c:v>СПО</c:v>
                </c:pt>
              </c:strCache>
            </c:strRef>
          </c:cat>
          <c:val>
            <c:numRef>
              <c:f>(очники!$T$155,очники!$T$173,очники!$T$174,очники!$T$185)</c:f>
              <c:numCache>
                <c:formatCode>0.0</c:formatCode>
                <c:ptCount val="4"/>
                <c:pt idx="0">
                  <c:v>68.23</c:v>
                </c:pt>
                <c:pt idx="1">
                  <c:v>71.209999999999994</c:v>
                </c:pt>
                <c:pt idx="2">
                  <c:v>77.44</c:v>
                </c:pt>
                <c:pt idx="3">
                  <c:v>58.36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78-4D85-8177-F752824B66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94788911"/>
        <c:axId val="2021686047"/>
      </c:barChart>
      <c:catAx>
        <c:axId val="1094788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1686047"/>
        <c:crosses val="autoZero"/>
        <c:auto val="1"/>
        <c:lblAlgn val="ctr"/>
        <c:lblOffset val="100"/>
        <c:noMultiLvlLbl val="0"/>
      </c:catAx>
      <c:valAx>
        <c:axId val="2021686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4788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абс успеваемость,%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очники!$A$219:$A$223</c:f>
              <c:strCache>
                <c:ptCount val="5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</c:strCache>
            </c:strRef>
          </c:cat>
          <c:val>
            <c:numRef>
              <c:f>очники!$R$219:$R$223</c:f>
              <c:numCache>
                <c:formatCode>0.0</c:formatCode>
                <c:ptCount val="5"/>
                <c:pt idx="0">
                  <c:v>77.78</c:v>
                </c:pt>
                <c:pt idx="1">
                  <c:v>84.16</c:v>
                </c:pt>
                <c:pt idx="2">
                  <c:v>86.67</c:v>
                </c:pt>
                <c:pt idx="3">
                  <c:v>84.15</c:v>
                </c:pt>
                <c:pt idx="4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F8-4973-AD62-395A1BFD4916}"/>
            </c:ext>
          </c:extLst>
        </c:ser>
        <c:ser>
          <c:idx val="1"/>
          <c:order val="1"/>
          <c:tx>
            <c:v>качество учебы,%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очники!$A$219:$A$223</c:f>
              <c:strCache>
                <c:ptCount val="5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</c:strCache>
            </c:strRef>
          </c:cat>
          <c:val>
            <c:numRef>
              <c:f>очники!$T$219:$T$223</c:f>
              <c:numCache>
                <c:formatCode>0.0</c:formatCode>
                <c:ptCount val="5"/>
                <c:pt idx="0">
                  <c:v>62.9</c:v>
                </c:pt>
                <c:pt idx="1">
                  <c:v>66.48</c:v>
                </c:pt>
                <c:pt idx="2">
                  <c:v>68.67</c:v>
                </c:pt>
                <c:pt idx="3">
                  <c:v>63.93</c:v>
                </c:pt>
                <c:pt idx="4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F8-4973-AD62-395A1BFD4916}"/>
            </c:ext>
          </c:extLst>
        </c:ser>
        <c:ser>
          <c:idx val="2"/>
          <c:order val="2"/>
          <c:tx>
            <c:v>ср балл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очники!$A$219:$A$223</c:f>
              <c:strCache>
                <c:ptCount val="5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</c:strCache>
            </c:strRef>
          </c:cat>
          <c:val>
            <c:numRef>
              <c:f>очники!$U$219:$U$223</c:f>
              <c:numCache>
                <c:formatCode>0.0</c:formatCode>
                <c:ptCount val="5"/>
                <c:pt idx="0">
                  <c:v>4.073833333333333</c:v>
                </c:pt>
                <c:pt idx="1">
                  <c:v>4.0713787878787882</c:v>
                </c:pt>
                <c:pt idx="2">
                  <c:v>4.1428571428571423</c:v>
                </c:pt>
                <c:pt idx="3">
                  <c:v>4.1033333333333335</c:v>
                </c:pt>
                <c:pt idx="4" formatCode="General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F8-4973-AD62-395A1BFD49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76769872"/>
        <c:axId val="1472987664"/>
      </c:barChart>
      <c:catAx>
        <c:axId val="137676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72987664"/>
        <c:crosses val="autoZero"/>
        <c:auto val="1"/>
        <c:lblAlgn val="ctr"/>
        <c:lblOffset val="100"/>
        <c:noMultiLvlLbl val="0"/>
      </c:catAx>
      <c:valAx>
        <c:axId val="147298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676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Лист2!$B$3:$B$16</c:f>
              <c:strCache>
                <c:ptCount val="14"/>
                <c:pt idx="0">
                  <c:v>АиХ</c:v>
                </c:pt>
                <c:pt idx="1">
                  <c:v>ТОЛК</c:v>
                </c:pt>
                <c:pt idx="2">
                  <c:v>ЗиЛА</c:v>
                </c:pt>
                <c:pt idx="3">
                  <c:v>ПТиИП</c:v>
                </c:pt>
                <c:pt idx="4">
                  <c:v>Зоотехнии</c:v>
                </c:pt>
                <c:pt idx="5">
                  <c:v>КФВиС</c:v>
                </c:pt>
                <c:pt idx="6">
                  <c:v>ВНБ</c:v>
                </c:pt>
                <c:pt idx="7">
                  <c:v>ПиЭ</c:v>
                </c:pt>
                <c:pt idx="8">
                  <c:v>ФСХЖиЭ</c:v>
                </c:pt>
                <c:pt idx="9">
                  <c:v>ОЭиУ</c:v>
                </c:pt>
                <c:pt idx="10">
                  <c:v>СГД</c:v>
                </c:pt>
                <c:pt idx="11">
                  <c:v>ЭОвАПК</c:v>
                </c:pt>
                <c:pt idx="12">
                  <c:v>ТСАПК</c:v>
                </c:pt>
                <c:pt idx="13">
                  <c:v>ИиЦТ</c:v>
                </c:pt>
              </c:strCache>
            </c:strRef>
          </c:cat>
          <c:val>
            <c:numRef>
              <c:f>Лист2!$C$3:$C$16</c:f>
              <c:numCache>
                <c:formatCode>General</c:formatCode>
                <c:ptCount val="14"/>
                <c:pt idx="0">
                  <c:v>81.8</c:v>
                </c:pt>
                <c:pt idx="1">
                  <c:v>68</c:v>
                </c:pt>
                <c:pt idx="2">
                  <c:v>79.5</c:v>
                </c:pt>
                <c:pt idx="3">
                  <c:v>85.1</c:v>
                </c:pt>
                <c:pt idx="4">
                  <c:v>72.900000000000006</c:v>
                </c:pt>
                <c:pt idx="5">
                  <c:v>79.599999999999994</c:v>
                </c:pt>
                <c:pt idx="6">
                  <c:v>95.3</c:v>
                </c:pt>
                <c:pt idx="7">
                  <c:v>90.5</c:v>
                </c:pt>
                <c:pt idx="8">
                  <c:v>87.3</c:v>
                </c:pt>
                <c:pt idx="9">
                  <c:v>87.4</c:v>
                </c:pt>
                <c:pt idx="10">
                  <c:v>80.400000000000006</c:v>
                </c:pt>
                <c:pt idx="11">
                  <c:v>83.7</c:v>
                </c:pt>
                <c:pt idx="12">
                  <c:v>79.8</c:v>
                </c:pt>
                <c:pt idx="13">
                  <c:v>79.099999999999994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2A-4E43-9A56-BEABC0605E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6734208"/>
        <c:axId val="204447424"/>
      </c:barChart>
      <c:catAx>
        <c:axId val="45673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447424"/>
        <c:crosses val="autoZero"/>
        <c:auto val="1"/>
        <c:lblAlgn val="ctr"/>
        <c:lblOffset val="100"/>
        <c:noMultiLvlLbl val="0"/>
      </c:catAx>
      <c:valAx>
        <c:axId val="20444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673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Лист2!$B$17:$B$20</c:f>
              <c:strCache>
                <c:ptCount val="4"/>
                <c:pt idx="0">
                  <c:v>ЦК теплоснабжения</c:v>
                </c:pt>
                <c:pt idx="1">
                  <c:v>ЦК технологии и зоотехнии</c:v>
                </c:pt>
                <c:pt idx="2">
                  <c:v>ЦК экономики и права</c:v>
                </c:pt>
                <c:pt idx="3">
                  <c:v>ЦК гуманитарных дисц</c:v>
                </c:pt>
              </c:strCache>
            </c:strRef>
          </c:cat>
          <c:val>
            <c:numRef>
              <c:f>Лист2!$C$17:$C$20</c:f>
              <c:numCache>
                <c:formatCode>General</c:formatCode>
                <c:ptCount val="4"/>
                <c:pt idx="0">
                  <c:v>96.3</c:v>
                </c:pt>
                <c:pt idx="1">
                  <c:v>96.7</c:v>
                </c:pt>
                <c:pt idx="2">
                  <c:v>96.8</c:v>
                </c:pt>
                <c:pt idx="3">
                  <c:v>98.1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D5-4EC0-AC38-A384B9A231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5925520"/>
        <c:axId val="1185931760"/>
      </c:barChart>
      <c:catAx>
        <c:axId val="118592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5931760"/>
        <c:crosses val="autoZero"/>
        <c:auto val="1"/>
        <c:lblAlgn val="ctr"/>
        <c:lblOffset val="100"/>
        <c:noMultiLvlLbl val="0"/>
      </c:catAx>
      <c:valAx>
        <c:axId val="118593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592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AE4E5-205C-4F67-AFAD-EE9CC9F1DF58}" type="datetimeFigureOut">
              <a:rPr lang="ru-RU" smtClean="0"/>
              <a:t>19.02.2025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9EFEC-4823-44C6-9F13-AA636AF172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421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8650" cy="493042"/>
          </a:xfrm>
          <a:prstGeom prst="rect">
            <a:avLst/>
          </a:prstGeom>
        </p:spPr>
        <p:txBody>
          <a:bodyPr vert="horz" wrap="square" lIns="91378" tIns="45690" rIns="91378" bIns="45690" numCol="1" anchor="t" anchorCtr="0" compatLnSpc="1"/>
          <a:lstStyle>
            <a:lvl1pPr eaLnBrk="1" hangingPunct="1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949" y="0"/>
            <a:ext cx="2919733" cy="493042"/>
          </a:xfrm>
          <a:prstGeom prst="rect">
            <a:avLst/>
          </a:prstGeom>
        </p:spPr>
        <p:txBody>
          <a:bodyPr vert="horz" wrap="square" lIns="91378" tIns="45690" rIns="91378" bIns="45690" numCol="1" anchor="t" anchorCtr="0" compatLnSpc="1"/>
          <a:lstStyle>
            <a:lvl1pPr algn="r" eaLnBrk="1" hangingPunct="1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8" tIns="45690" rIns="91378" bIns="4569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118" y="4686089"/>
            <a:ext cx="5388610" cy="4440662"/>
          </a:xfrm>
          <a:prstGeom prst="rect">
            <a:avLst/>
          </a:prstGeom>
        </p:spPr>
        <p:txBody>
          <a:bodyPr vert="horz" wrap="square" lIns="91378" tIns="45690" rIns="91378" bIns="45690" numCol="1" anchor="t" anchorCtr="0" compatLnSpc="1">
            <a:normAutofit/>
          </a:bodyPr>
          <a:lstStyle/>
          <a:p>
            <a:pPr lvl="0"/>
            <a:r>
              <a:rPr lang="ru-RU" altLang="zh-CN" noProof="0"/>
              <a:t>Образец текста</a:t>
            </a:r>
          </a:p>
          <a:p>
            <a:pPr lvl="1"/>
            <a:r>
              <a:rPr lang="ru-RU" altLang="zh-CN" noProof="0"/>
              <a:t>Второй уровень</a:t>
            </a:r>
          </a:p>
          <a:p>
            <a:pPr lvl="2"/>
            <a:r>
              <a:rPr lang="ru-RU" altLang="zh-CN" noProof="0"/>
              <a:t>Третий уровень</a:t>
            </a:r>
          </a:p>
          <a:p>
            <a:pPr lvl="3"/>
            <a:r>
              <a:rPr lang="ru-RU" altLang="zh-CN" noProof="0"/>
              <a:t>Четвертый уровень</a:t>
            </a:r>
          </a:p>
          <a:p>
            <a:pPr lvl="4"/>
            <a:r>
              <a:rPr lang="ru-RU" altLang="zh-CN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1080"/>
            <a:ext cx="2918650" cy="493042"/>
          </a:xfrm>
          <a:prstGeom prst="rect">
            <a:avLst/>
          </a:prstGeom>
        </p:spPr>
        <p:txBody>
          <a:bodyPr vert="horz" wrap="square" lIns="91378" tIns="45690" rIns="91378" bIns="45690" numCol="1" anchor="b" anchorCtr="0" compatLnSpc="1"/>
          <a:lstStyle>
            <a:lvl1pPr eaLnBrk="1" hangingPunct="1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949" y="9371080"/>
            <a:ext cx="2919733" cy="493042"/>
          </a:xfrm>
          <a:prstGeom prst="rect">
            <a:avLst/>
          </a:prstGeom>
        </p:spPr>
        <p:txBody>
          <a:bodyPr vert="horz" wrap="square" lIns="91378" tIns="45690" rIns="91378" bIns="45690" numCol="1" anchor="b" anchorCtr="0" compatLnSpc="1"/>
          <a:lstStyle>
            <a:lvl1pPr algn="r" eaLnBrk="1" hangingPunct="1">
              <a:buFont typeface="Arial" panose="020B0604020202020204" pitchFamily="34" charset="0"/>
              <a:buChar char="•"/>
              <a:defRPr sz="1200"/>
            </a:lvl1pPr>
          </a:lstStyle>
          <a:p>
            <a:fld id="{C4AC92B1-C659-4DD4-BFDD-30EF10B60E66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15072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2F265-76EA-4835-8BA9-67C8FEB5B2E6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868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92A-0902-4F14-92FA-9F4EAB66F3D9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3897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1534-5AD4-4083-8F5E-604D5BAEA46E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2771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5978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939-75B3-4B8B-ADFC-F43E4FD24BD6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8297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25B0-FB3E-4DDE-AFFF-11832251CADC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2373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FA1C-819E-4903-8E6C-17E4B8E6EB2B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8895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2825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635E1-0161-44DE-9301-1D8D18D5A4B7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5497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3F3D-B01E-4EA2-B007-8EF3E4467BB0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088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B2AE-545B-4BD5-958E-D2E6FD7184FB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3276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6C077-C1BF-4EB6-9F30-45C3F2FDC3E9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6270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251870" y="188640"/>
            <a:ext cx="864061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15544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0116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24688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29260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chemeClr val="tx1"/>
                </a:solidFill>
                <a:latin typeface="Arial" panose="020B0604020202020204" pitchFamily="34" charset="0"/>
              </a:rPr>
              <a:t>Министерство сельского хозяйства Российской Федерации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1800" b="1" dirty="0">
                <a:solidFill>
                  <a:schemeClr val="tx1"/>
                </a:solidFill>
                <a:latin typeface="Arial" panose="020B0604020202020204" pitchFamily="34" charset="0"/>
              </a:rPr>
              <a:t>ФГБОУ ВО АРКТИЧЕСКИЙ ГАТУ</a:t>
            </a:r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2471150" y="6289575"/>
            <a:ext cx="4123713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Якутск, 2020 г.</a:t>
            </a: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711841" y="3361869"/>
            <a:ext cx="7992887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Итоги </a:t>
            </a:r>
            <a:r>
              <a:rPr lang="ru-RU" sz="2400" b="1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зимней экзаменационной сессии </a:t>
            </a:r>
          </a:p>
          <a:p>
            <a:pPr algn="ctr"/>
            <a:r>
              <a:rPr lang="ru-RU" sz="2400" b="1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2024-2025 </a:t>
            </a:r>
            <a:r>
              <a:rPr lang="ru-RU" sz="24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уч.года</a:t>
            </a:r>
            <a:endParaRPr lang="ru-RU" sz="2400" b="1" dirty="0">
              <a:solidFill>
                <a:schemeClr val="accent4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148737"/>
            <a:ext cx="1008112" cy="912111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/>
          <a:srcRect t="32726" b="59427"/>
          <a:stretch/>
        </p:blipFill>
        <p:spPr>
          <a:xfrm>
            <a:off x="686371" y="2694789"/>
            <a:ext cx="7881195" cy="457125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3"/>
          <a:srcRect t="32726" b="59427"/>
          <a:stretch/>
        </p:blipFill>
        <p:spPr>
          <a:xfrm>
            <a:off x="758928" y="4694181"/>
            <a:ext cx="7881195" cy="517969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2C5C954-27BF-972F-0E33-01F7369B9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0072" y="1121327"/>
            <a:ext cx="1008112" cy="99207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1" y="116632"/>
            <a:ext cx="7848872" cy="730828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абсолютной успеваемости по кафедрам, %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70AB9EE-1560-A29C-A45F-5389E90B80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068929"/>
              </p:ext>
            </p:extLst>
          </p:nvPr>
        </p:nvGraphicFramePr>
        <p:xfrm>
          <a:off x="266691" y="847460"/>
          <a:ext cx="8625787" cy="5677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4624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AE3EB-2004-9617-1220-C4347A6B4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7DDD3E4-003B-357B-3019-CF14FF2BDD6C}"/>
              </a:ext>
            </a:extLst>
          </p:cNvPr>
          <p:cNvSpPr txBox="1">
            <a:spLocks/>
          </p:cNvSpPr>
          <p:nvPr/>
        </p:nvSpPr>
        <p:spPr>
          <a:xfrm>
            <a:off x="251521" y="116632"/>
            <a:ext cx="7848872" cy="730828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абсолютной успеваемости по цикловым комиссиям СПО, %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D5BBEB36-327D-0D69-842C-A1053B9648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501161"/>
              </p:ext>
            </p:extLst>
          </p:nvPr>
        </p:nvGraphicFramePr>
        <p:xfrm>
          <a:off x="539552" y="878560"/>
          <a:ext cx="8208912" cy="557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1351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2F30F-5220-FBEC-1625-5D660118C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08FCC0F-FA38-8C93-4EE4-D3452B442E44}"/>
              </a:ext>
            </a:extLst>
          </p:cNvPr>
          <p:cNvSpPr txBox="1">
            <a:spLocks/>
          </p:cNvSpPr>
          <p:nvPr/>
        </p:nvSpPr>
        <p:spPr>
          <a:xfrm>
            <a:off x="611560" y="260648"/>
            <a:ext cx="7920880" cy="534030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Отчисление студентов за период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01.09.2024 по 31.12.2024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363719D8-BDA7-AE07-94E6-A0E9AB4B900B}"/>
              </a:ext>
            </a:extLst>
          </p:cNvPr>
          <p:cNvGraphicFramePr>
            <a:graphicFrameLocks/>
          </p:cNvGraphicFramePr>
          <p:nvPr/>
        </p:nvGraphicFramePr>
        <p:xfrm>
          <a:off x="467544" y="1052736"/>
          <a:ext cx="835292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6076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D2217-E254-15F7-3040-83A6D3A53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671AEEA-2125-796E-6CCF-772C25984AF1}"/>
              </a:ext>
            </a:extLst>
          </p:cNvPr>
          <p:cNvSpPr txBox="1">
            <a:spLocks/>
          </p:cNvSpPr>
          <p:nvPr/>
        </p:nvSpPr>
        <p:spPr>
          <a:xfrm>
            <a:off x="611560" y="260648"/>
            <a:ext cx="7920880" cy="534030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отчисления студентов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A1BB672A-8FBA-DD73-52D4-CE9FFE12DF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623378"/>
              </p:ext>
            </p:extLst>
          </p:nvPr>
        </p:nvGraphicFramePr>
        <p:xfrm>
          <a:off x="179512" y="794678"/>
          <a:ext cx="8712968" cy="5658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821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23528" y="188640"/>
            <a:ext cx="7704855" cy="491734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5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Предложения:</a:t>
            </a:r>
            <a:endParaRPr lang="ru-RU" altLang="ru-RU" sz="2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\\server-1c\SHARE\00_Ректорат\03_Халдеева М.Н\от УМО\эмблема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3" t="11365" r="16886" b="5033"/>
          <a:stretch/>
        </p:blipFill>
        <p:spPr bwMode="auto">
          <a:xfrm>
            <a:off x="8306083" y="195491"/>
            <a:ext cx="626864" cy="484883"/>
          </a:xfrm>
          <a:prstGeom prst="ellips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680374"/>
            <a:ext cx="8424936" cy="6166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Руководителям учебных подразделений: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проанализировать показатели промежуточной аттестации, особо внимание уделив анализу успеваемости в академических группах с низким показателем результатов зимней зачётно-экзаменационной сессии. Результаты обсудить на заседаниях кафедр, и Ученых советах факультетов, и наметить мероприятия, направленные на совершенствование учебного процесса в соответствии с требованиями действующих ФГОС (информацию представить в УМУ до 17.03.2025 г.);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контролировать ликвидацию студентами академических задолженностей в установленные сроки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(отв.: деканы, директоры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КТиУ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директор ОФ);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усилить контроль за трудовой и исполнительской дисциплиной преподавателей и сотрудников факультетов по организации и проведению зачётно-экзаменационных сессий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(отв.: деканы, директоры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КТиУ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директор ОФ)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Продолжить план поэтапного оснащения материально-технической базы в соответствии с заявками учебных подразделений в 2024-2025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уч.году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Продолжить работу по содействию занятости выпускников 2024 года до 31.12.2025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деканы, директор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КТиУ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директор ОФ, УМУ);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Проработать вопрос разработки учебных дисциплин (модулей) для реализации их в сетевой форме по договору с другими вузами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деканы, директор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КТиУ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директор ОФ, УМУ)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R="111125" algn="just">
              <a:lnSpc>
                <a:spcPct val="115000"/>
              </a:lnSpc>
              <a:tabLst>
                <a:tab pos="540385" algn="l"/>
                <a:tab pos="630555" algn="l"/>
              </a:tabLst>
            </a:pPr>
            <a: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629920" algn="just">
              <a:lnSpc>
                <a:spcPct val="115000"/>
              </a:lnSpc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23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3287"/>
          </a:xfrm>
        </p:spPr>
        <p:txBody>
          <a:bodyPr>
            <a:noAutofit/>
          </a:bodyPr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студентов, допущенных к летней сессии 2024-2025 уч. года</a:t>
            </a:r>
            <a:b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044811"/>
              </p:ext>
            </p:extLst>
          </p:nvPr>
        </p:nvGraphicFramePr>
        <p:xfrm>
          <a:off x="628650" y="1268413"/>
          <a:ext cx="7886700" cy="4908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6887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47564" y="116632"/>
            <a:ext cx="7848872" cy="936104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очной формы обучения по Университету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221985391"/>
              </p:ext>
            </p:extLst>
          </p:nvPr>
        </p:nvGraphicFramePr>
        <p:xfrm>
          <a:off x="395536" y="1196752"/>
          <a:ext cx="8352928" cy="5385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136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47564" y="178761"/>
            <a:ext cx="7848872" cy="936104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по учебным подразделениям (очная форма)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DA2D2EC-A325-8D56-0021-D53F09FF03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387769"/>
              </p:ext>
            </p:extLst>
          </p:nvPr>
        </p:nvGraphicFramePr>
        <p:xfrm>
          <a:off x="323528" y="1094814"/>
          <a:ext cx="8568952" cy="5286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7382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19" y="197559"/>
            <a:ext cx="7776865" cy="548779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 анализ успеваемости студентов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очной формы обучения по Университету</a:t>
            </a: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4212564731"/>
              </p:ext>
            </p:extLst>
          </p:nvPr>
        </p:nvGraphicFramePr>
        <p:xfrm>
          <a:off x="125759" y="1389261"/>
          <a:ext cx="8892481" cy="4079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570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6632"/>
            <a:ext cx="7632849" cy="1005979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 анализ успеваемости по уровням образования (очная форма), %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9C9F724-4C3A-6646-4F35-031139EDBC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5065659"/>
              </p:ext>
            </p:extLst>
          </p:nvPr>
        </p:nvGraphicFramePr>
        <p:xfrm>
          <a:off x="539552" y="1122610"/>
          <a:ext cx="8280920" cy="53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723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8F8AB-61E5-05A4-01C2-5E9F5D360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AC55E19-B0B9-EA43-62B4-23840C087BA5}"/>
              </a:ext>
            </a:extLst>
          </p:cNvPr>
          <p:cNvSpPr txBox="1">
            <a:spLocks/>
          </p:cNvSpPr>
          <p:nvPr/>
        </p:nvSpPr>
        <p:spPr>
          <a:xfrm>
            <a:off x="611560" y="260648"/>
            <a:ext cx="7920880" cy="534030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студентов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очного обучения по уровням образования 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4B165C55-A040-79D6-92F3-6EF0A68E63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17702"/>
              </p:ext>
            </p:extLst>
          </p:nvPr>
        </p:nvGraphicFramePr>
        <p:xfrm>
          <a:off x="251520" y="1052736"/>
          <a:ext cx="856895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5973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60648"/>
            <a:ext cx="7920880" cy="534030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студентов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очного обучения по курсам 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4E7AAB51-A573-7FDD-C6E8-B309B362AD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288625"/>
              </p:ext>
            </p:extLst>
          </p:nvPr>
        </p:nvGraphicFramePr>
        <p:xfrm>
          <a:off x="251520" y="1052736"/>
          <a:ext cx="871296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2115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204934"/>
            <a:ext cx="7940670" cy="534030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успеваемости по УГС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331041"/>
              </p:ext>
            </p:extLst>
          </p:nvPr>
        </p:nvGraphicFramePr>
        <p:xfrm>
          <a:off x="323526" y="738964"/>
          <a:ext cx="8640962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8">
                  <a:extLst>
                    <a:ext uri="{9D8B030D-6E8A-4147-A177-3AD203B41FA5}">
                      <a16:colId xmlns:a16="http://schemas.microsoft.com/office/drawing/2014/main" val="4178378713"/>
                    </a:ext>
                  </a:extLst>
                </a:gridCol>
                <a:gridCol w="1681492">
                  <a:extLst>
                    <a:ext uri="{9D8B030D-6E8A-4147-A177-3AD203B41FA5}">
                      <a16:colId xmlns:a16="http://schemas.microsoft.com/office/drawing/2014/main" val="2387673238"/>
                    </a:ext>
                  </a:extLst>
                </a:gridCol>
                <a:gridCol w="1427506">
                  <a:extLst>
                    <a:ext uri="{9D8B030D-6E8A-4147-A177-3AD203B41FA5}">
                      <a16:colId xmlns:a16="http://schemas.microsoft.com/office/drawing/2014/main" val="2433398389"/>
                    </a:ext>
                  </a:extLst>
                </a:gridCol>
                <a:gridCol w="1427506">
                  <a:extLst>
                    <a:ext uri="{9D8B030D-6E8A-4147-A177-3AD203B41FA5}">
                      <a16:colId xmlns:a16="http://schemas.microsoft.com/office/drawing/2014/main" val="2988727200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УГС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Абс.усп-ть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Качество,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768495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06.00.00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Биологические науки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718493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09.00.00 Информатика и вычислительная техника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4281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13.00.00 Электро- и теплоэнергетика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3828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15.00.00 Машиностроение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428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19.00.00 Промышленная экология и биотехнология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550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20.00.00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Техносферная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безопасность и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природообустройство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0635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21.00.00 Прикладная геология, горное дело, нефтегазовое дело и геодезия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86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35.00.00 Сельское, лесное и рыбное хозяйство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6711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36.00.00 Ветеринария и зоотехния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0861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38.00.00 Экономика и управление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775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40.00.00 Юриспруденция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3607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43.00.00 Сервис и туризм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8192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641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6133</TotalTime>
  <Words>433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Количество студентов, допущенных к летней сессии 2024-2025 уч.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q2dm1</dc:creator>
  <cp:lastModifiedBy>Мотрена Халдеева</cp:lastModifiedBy>
  <cp:revision>1240</cp:revision>
  <cp:lastPrinted>2020-09-27T10:51:40Z</cp:lastPrinted>
  <dcterms:created xsi:type="dcterms:W3CDTF">2011-12-11T23:06:00Z</dcterms:created>
  <dcterms:modified xsi:type="dcterms:W3CDTF">2025-02-19T06:24:16Z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1049-10.2.0.6020</vt:lpwstr>
  </property>
</Properties>
</file>