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03" r:id="rId2"/>
    <p:sldId id="526" r:id="rId3"/>
    <p:sldId id="527" r:id="rId4"/>
    <p:sldId id="528" r:id="rId5"/>
    <p:sldId id="529" r:id="rId6"/>
    <p:sldId id="530" r:id="rId7"/>
    <p:sldId id="531" r:id="rId8"/>
    <p:sldId id="360" r:id="rId9"/>
    <p:sldId id="532" r:id="rId10"/>
    <p:sldId id="505" r:id="rId11"/>
    <p:sldId id="504" r:id="rId12"/>
    <p:sldId id="514" r:id="rId13"/>
    <p:sldId id="515" r:id="rId14"/>
    <p:sldId id="533" r:id="rId15"/>
  </p:sldIdLst>
  <p:sldSz cx="9144000" cy="6858000" type="screen4x3"/>
  <p:notesSz cx="6735763" cy="98663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5353"/>
    <a:srgbClr val="348EA6"/>
    <a:srgbClr val="CCA500"/>
    <a:srgbClr val="234249"/>
    <a:srgbClr val="190EAE"/>
    <a:srgbClr val="153943"/>
    <a:srgbClr val="1E383E"/>
    <a:srgbClr val="26464E"/>
    <a:srgbClr val="996633"/>
    <a:srgbClr val="FF4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23" autoAdjust="0"/>
    <p:restoredTop sz="93525" autoAdjust="0"/>
  </p:normalViewPr>
  <p:slideViewPr>
    <p:cSldViewPr>
      <p:cViewPr varScale="1">
        <p:scale>
          <a:sx n="76" d="100"/>
          <a:sy n="76" d="100"/>
        </p:scale>
        <p:origin x="96" y="894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2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6734208"/>
        <c:axId val="204447424"/>
      </c:barChart>
      <c:catAx>
        <c:axId val="45673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4447424"/>
        <c:crosses val="autoZero"/>
        <c:auto val="1"/>
        <c:lblAlgn val="ctr"/>
        <c:lblOffset val="100"/>
        <c:noMultiLvlLbl val="0"/>
      </c:catAx>
      <c:valAx>
        <c:axId val="20444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673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AE4E5-205C-4F67-AFAD-EE9CC9F1DF58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9EFEC-4823-44C6-9F13-AA636AF172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421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18650" cy="493042"/>
          </a:xfrm>
          <a:prstGeom prst="rect">
            <a:avLst/>
          </a:prstGeom>
        </p:spPr>
        <p:txBody>
          <a:bodyPr vert="horz" wrap="square" lIns="91378" tIns="45690" rIns="91378" bIns="45690" numCol="1" anchor="t" anchorCtr="0" compatLnSpc="1"/>
          <a:lstStyle>
            <a:lvl1pPr eaLnBrk="1" hangingPunct="1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949" y="0"/>
            <a:ext cx="2919733" cy="493042"/>
          </a:xfrm>
          <a:prstGeom prst="rect">
            <a:avLst/>
          </a:prstGeom>
        </p:spPr>
        <p:txBody>
          <a:bodyPr vert="horz" wrap="square" lIns="91378" tIns="45690" rIns="91378" bIns="45690" numCol="1" anchor="t" anchorCtr="0" compatLnSpc="1"/>
          <a:lstStyle>
            <a:lvl1pPr algn="r" eaLnBrk="1" hangingPunct="1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8" tIns="45690" rIns="91378" bIns="4569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118" y="4686089"/>
            <a:ext cx="5388610" cy="4440662"/>
          </a:xfrm>
          <a:prstGeom prst="rect">
            <a:avLst/>
          </a:prstGeom>
        </p:spPr>
        <p:txBody>
          <a:bodyPr vert="horz" wrap="square" lIns="91378" tIns="45690" rIns="91378" bIns="45690" numCol="1" anchor="t" anchorCtr="0" compatLnSpc="1">
            <a:normAutofit/>
          </a:bodyPr>
          <a:lstStyle/>
          <a:p>
            <a:pPr lvl="0"/>
            <a:r>
              <a:rPr lang="ru-RU" altLang="zh-CN" noProof="0"/>
              <a:t>Образец текста</a:t>
            </a:r>
          </a:p>
          <a:p>
            <a:pPr lvl="1"/>
            <a:r>
              <a:rPr lang="ru-RU" altLang="zh-CN" noProof="0"/>
              <a:t>Второй уровень</a:t>
            </a:r>
          </a:p>
          <a:p>
            <a:pPr lvl="2"/>
            <a:r>
              <a:rPr lang="ru-RU" altLang="zh-CN" noProof="0"/>
              <a:t>Третий уровень</a:t>
            </a:r>
          </a:p>
          <a:p>
            <a:pPr lvl="3"/>
            <a:r>
              <a:rPr lang="ru-RU" altLang="zh-CN" noProof="0"/>
              <a:t>Четвертый уровень</a:t>
            </a:r>
          </a:p>
          <a:p>
            <a:pPr lvl="4"/>
            <a:r>
              <a:rPr lang="ru-RU" altLang="zh-CN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71080"/>
            <a:ext cx="2918650" cy="493042"/>
          </a:xfrm>
          <a:prstGeom prst="rect">
            <a:avLst/>
          </a:prstGeom>
        </p:spPr>
        <p:txBody>
          <a:bodyPr vert="horz" wrap="square" lIns="91378" tIns="45690" rIns="91378" bIns="45690" numCol="1" anchor="b" anchorCtr="0" compatLnSpc="1"/>
          <a:lstStyle>
            <a:lvl1pPr eaLnBrk="1" hangingPunct="1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949" y="9371080"/>
            <a:ext cx="2919733" cy="493042"/>
          </a:xfrm>
          <a:prstGeom prst="rect">
            <a:avLst/>
          </a:prstGeom>
        </p:spPr>
        <p:txBody>
          <a:bodyPr vert="horz" wrap="square" lIns="91378" tIns="45690" rIns="91378" bIns="45690" numCol="1" anchor="b" anchorCtr="0" compatLnSpc="1"/>
          <a:lstStyle>
            <a:lvl1pPr algn="r" eaLnBrk="1" hangingPunct="1">
              <a:buFont typeface="Arial" panose="020B0604020202020204" pitchFamily="34" charset="0"/>
              <a:buChar char="•"/>
              <a:defRPr sz="1200"/>
            </a:lvl1pPr>
          </a:lstStyle>
          <a:p>
            <a:fld id="{C4AC92B1-C659-4DD4-BFDD-30EF10B60E66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15072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2F265-76EA-4835-8BA9-67C8FEB5B2E6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868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92A-0902-4F14-92FA-9F4EAB66F3D9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3897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1534-5AD4-4083-8F5E-604D5BAEA46E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2771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56D5-86C4-44E3-859B-42BC0466633A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5978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939-75B3-4B8B-ADFC-F43E4FD24BD6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8297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25B0-FB3E-4DDE-AFFF-11832251CADC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2373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FA1C-819E-4903-8E6C-17E4B8E6EB2B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8895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8AAE-9B48-4F46-9A2C-0468CB63FEFF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2825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635E1-0161-44DE-9301-1D8D18D5A4B7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5497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23F3D-B01E-4EA2-B007-8EF3E4467BB0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088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B2AE-545B-4BD5-958E-D2E6FD7184FB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3276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6C077-C1BF-4EB6-9F30-45C3F2FDC3E9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6270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251870" y="188640"/>
            <a:ext cx="864061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1554480" indent="-1097280" eaLnBrk="0" fontAlgn="base" hangingPunct="0"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011680" indent="-1097280" eaLnBrk="0" fontAlgn="base" hangingPunct="0"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2468880" indent="-1097280" eaLnBrk="0" fontAlgn="base" hangingPunct="0"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2926080" indent="-1097280" eaLnBrk="0" fontAlgn="base" hangingPunct="0">
              <a:spcAft>
                <a:spcPct val="0"/>
              </a:spcAft>
              <a:buFont typeface="Arial" panose="020B0604020202020204" pitchFamily="34" charset="0"/>
              <a:defRPr sz="2000"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Министерство сельского хозяйства Российской Федерации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sz="1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ФГБОУ ВО АРКТИЧЕСКИЙ ГАТУ</a:t>
            </a:r>
          </a:p>
        </p:txBody>
      </p:sp>
      <p:sp>
        <p:nvSpPr>
          <p:cNvPr id="14" name="TextBox 2"/>
          <p:cNvSpPr txBox="1">
            <a:spLocks noChangeArrowheads="1"/>
          </p:cNvSpPr>
          <p:nvPr/>
        </p:nvSpPr>
        <p:spPr bwMode="auto">
          <a:xfrm>
            <a:off x="2471150" y="6289575"/>
            <a:ext cx="4123713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Якутск, 2020 г.</a:t>
            </a: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711841" y="3361869"/>
            <a:ext cx="7992887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Итоги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летней сессии за </a:t>
            </a:r>
          </a:p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2024-2025 учебный год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148737"/>
            <a:ext cx="1008112" cy="912111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3"/>
          <a:srcRect t="32726" b="59427"/>
          <a:stretch/>
        </p:blipFill>
        <p:spPr>
          <a:xfrm>
            <a:off x="686371" y="2694789"/>
            <a:ext cx="7881195" cy="457125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3"/>
          <a:srcRect t="32726" b="59427"/>
          <a:stretch/>
        </p:blipFill>
        <p:spPr>
          <a:xfrm>
            <a:off x="758928" y="4694181"/>
            <a:ext cx="7881195" cy="517969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2C5C954-27BF-972F-0E33-01F7369B91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0072" y="1121327"/>
            <a:ext cx="1008112" cy="99207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BE3801-26D1-FE8B-3DB1-C9E1C1E44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65857"/>
            <a:ext cx="7886700" cy="4715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Показатели трудоустройства выпускников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 и СПО </a:t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2023-2025 гг. по вузу, %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2562977-AEDB-8025-5E81-6BDB52B86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8AAE-9B48-4F46-9A2C-0468CB63FEFF}" type="slidenum">
              <a:rPr lang="ru-RU" altLang="ru-RU" smtClean="0"/>
              <a:pPr/>
              <a:t>10</a:t>
            </a:fld>
            <a:endParaRPr lang="ru-RU" alt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DB89940-FDFE-497D-8DCB-9581BC5BF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19" y="847120"/>
            <a:ext cx="8321761" cy="516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758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BE3801-26D1-FE8B-3DB1-C9E1C1E44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1003"/>
            <a:ext cx="7886700" cy="4715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Показатели трудоустройства </a:t>
            </a:r>
            <a:r>
              <a:rPr lang="ru-RU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выпускников 2023-2025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гг. по учебным подразделениям, %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2562977-AEDB-8025-5E81-6BDB52B86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8AAE-9B48-4F46-9A2C-0468CB63FEFF}" type="slidenum">
              <a:rPr lang="ru-RU" altLang="ru-RU" smtClean="0"/>
              <a:pPr/>
              <a:t>11</a:t>
            </a:fld>
            <a:endParaRPr lang="ru-RU" alt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2B301BA-02BE-4A25-97E2-8E5F6006C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180" y="1268760"/>
            <a:ext cx="7779170" cy="491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528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A25C44-291F-D5F3-B872-71ED86B66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7158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Учебные издания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C17DFB5-4B13-6F15-80F4-6D7AF5CD5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8AAE-9B48-4F46-9A2C-0468CB63FEFF}" type="slidenum">
              <a:rPr lang="ru-RU" altLang="ru-RU" smtClean="0"/>
              <a:pPr/>
              <a:t>12</a:t>
            </a:fld>
            <a:endParaRPr lang="ru-RU" alt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49E4A7-1925-53E3-2582-A0547CA9592E}"/>
              </a:ext>
            </a:extLst>
          </p:cNvPr>
          <p:cNvSpPr txBox="1"/>
          <p:nvPr/>
        </p:nvSpPr>
        <p:spPr>
          <a:xfrm>
            <a:off x="539552" y="980728"/>
            <a:ext cx="8465353" cy="5493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300" b="1" dirty="0" smtClean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Инженерный факультет</a:t>
            </a:r>
            <a:endParaRPr lang="ru-RU" sz="1300" dirty="0">
              <a:solidFill>
                <a:schemeClr val="accent2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Монтаж электрооборудования: внутренняя электропроводка: учебно-методическое пособие/ сост. А.К. Корякин. – Якутск: СВФУ – АГАТУ, 2024. – 96 с.</a:t>
            </a: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Общая энергетика: Основное электроэнергетическое оборудование: учебное пособие/ сост. А.К. Корякин. – Якутск: АГАТУ, 2024. – 248 с.</a:t>
            </a:r>
          </a:p>
          <a:p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 </a:t>
            </a:r>
          </a:p>
          <a:p>
            <a:pPr algn="ctr"/>
            <a:r>
              <a:rPr lang="ru-RU" sz="1300" b="1" dirty="0" smtClean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Факультет агробизнеса</a:t>
            </a:r>
            <a:endParaRPr lang="ru-RU" sz="1300" dirty="0">
              <a:solidFill>
                <a:schemeClr val="accent2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Производственный учет и отчетность в молочной отрасли [Текст]: учебное пособие / Л. И. Елисеева, Степанов К. М.; рецензенты: В. В.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Сысолятина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, Г. Г.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Дармаева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. — Санкт- Петербург : Лань, 2025. — 108 с. : ил., табл. ; 20 см. — (Высшее образование). —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Библиогр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.: с. 104.. — ISBN 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978-5-507-51931-6</a:t>
            </a:r>
          </a:p>
          <a:p>
            <a:pPr lvl="0"/>
            <a:endParaRPr lang="ru-RU" sz="1300" dirty="0">
              <a:solidFill>
                <a:schemeClr val="accent2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Курс лекций: Открывая Арктику для себя и других: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Матаннанова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 М. В.,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Жондоров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 П. Н. - Якутск: Издательский дом СВФУ, 2024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.</a:t>
            </a:r>
          </a:p>
          <a:p>
            <a:pPr lvl="0"/>
            <a:endParaRPr lang="ru-RU" sz="1300" dirty="0">
              <a:solidFill>
                <a:schemeClr val="accent2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«Проектирование нормативной и технической документации на пищевые продукты»: – Учебно-методическое пособие /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Зандановой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 Т.Н., Васильева С.С., Сидорова А.А., Ивановой К.В.; – Новосибирск: Изд. ООО «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СибАК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», 2025. – 70 с. авторского коллектива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.</a:t>
            </a:r>
          </a:p>
          <a:p>
            <a:pPr algn="ctr"/>
            <a:r>
              <a:rPr lang="ru-RU" sz="1300" b="1" dirty="0" smtClean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Факультет лесного комплекса и землеустройства</a:t>
            </a:r>
            <a:endParaRPr lang="ru-RU" sz="1300" dirty="0">
              <a:solidFill>
                <a:schemeClr val="accent2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Требования к выполнению и оцениванию выпускной квалификационной работы [Электронный ресурс]: учебно-методическое пособие / [Сост.: Н.К. Горохова, И.И. Ефремова, М.И.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Стрекаловская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 и др.]. Якутск: Издательский дом СВФУ, 2024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.</a:t>
            </a:r>
          </a:p>
          <a:p>
            <a:pPr lvl="0"/>
            <a:endParaRPr lang="ru-RU" sz="1300" dirty="0">
              <a:solidFill>
                <a:schemeClr val="accent2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Управление земельными ресурсами. Возникновение и прекращение прав на земельные участки [Электронный ресурс]: учебно-методическое пособие / Сост.: И.И. Ефремова, Н.К. Горохова. Якутск: Издательский дом СВФУ, 2024.</a:t>
            </a: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Calibri Light" panose="020F0302020204030204" pitchFamily="34" charset="0"/>
              </a:rPr>
              <a:t>Словарь практикующего землеустроителя и кадастрового инженера [Электронный ресурс]: учебно-методическое пособие / И.И. Ефремова. Якутск: Издательский дом СВФУ, 2024.</a:t>
            </a:r>
          </a:p>
          <a:p>
            <a:pPr lvl="0"/>
            <a:endParaRPr lang="ru-RU" sz="13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12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C7E7E-8A4F-E394-66B8-CCFA6ABF2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041F527-7FF2-BF27-54D1-412E00866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8AAE-9B48-4F46-9A2C-0468CB63FEFF}" type="slidenum">
              <a:rPr lang="ru-RU" altLang="ru-RU" smtClean="0"/>
              <a:pPr/>
              <a:t>13</a:t>
            </a:fld>
            <a:endParaRPr lang="ru-RU" alt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D3DD49-1AA3-B3E4-CD52-4FC9172DEC00}"/>
              </a:ext>
            </a:extLst>
          </p:cNvPr>
          <p:cNvSpPr txBox="1"/>
          <p:nvPr/>
        </p:nvSpPr>
        <p:spPr>
          <a:xfrm>
            <a:off x="395536" y="260648"/>
            <a:ext cx="8568952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3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Факультет ветеринарной медицины</a:t>
            </a:r>
            <a:endParaRPr lang="ru-RU" sz="13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Ветеринарно-санитарная экспертиза туш, продуктов убоя и мясной продукции сельскохозяйственных животных: учебное пособие /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Коколова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Л.М., Татаринова З.Г.,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Гаврильева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Л.Ю. Якутск: ООО «Компания «Дани-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Алмас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»; 2024. -  208 с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</a:p>
          <a:p>
            <a:pPr lvl="0"/>
            <a:endParaRPr lang="ru-RU" sz="13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Гельминтозы северных оленей Якутии : Учебно-методическое пособие. Электронное издание локального распространения / Т. А. Платонов, Г. П.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Протодьяконова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, А. Н.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Нюкканов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[и др.]. – Санкт-Петербург : Издательство "Наукоемкие технологии", 2024. – 37 с. – ISBN 978-5-907804-22-7. – EDN RGTMER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</a:p>
          <a:p>
            <a:pPr lvl="0"/>
            <a:endParaRPr lang="ru-RU" sz="13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Учебно-методическое пособие по производственной практике для студентов по направлению подготовки 36.05.01 Ветеринария (уровень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специалитета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) : Учебно-методическое пособие / А. Н.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Нюкканов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, Г. П.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Протодьяконова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, Н. В. Винокуров [и др.]. – Санкт-Петербург : Издательство "Наукоемкие технологии", 2024. – 53 с. – ISBN 978-5-907804-37-1. – EDN BERZLE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</a:p>
          <a:p>
            <a:pPr lvl="0"/>
            <a:endParaRPr lang="ru-RU" sz="13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lvl="0"/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Нодулярный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дерматит крупного рогатого скота: комплексная диагностика и меры борьбы [Электронное издание]: учебно-методическое пособие / Пашкин А.В., Терентьев С.С., Винокуров Н.В. Санкт-Петербург: Наукоемкие технологии, 2024. – 78 с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</a:p>
          <a:p>
            <a:pPr lvl="0"/>
            <a:endParaRPr lang="ru-RU" sz="13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Ветеринария : Учебно-методическое пособие по организации учебной и производственной практики. Направление подготовки 36.05.01 Ветеринария (уровень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специалитета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) / А. Н.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Нюкканов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, Г. П.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Протодьяконова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, Н. В. Винокуров [и др.]. – Санкт-Петербург : Наукоемкие технологии, 2025. – 68 с. – ISBN 978-5-907946-75-0. – EDN HVRSKX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</a:p>
          <a:p>
            <a:pPr lvl="0"/>
            <a:endParaRPr lang="ru-RU" sz="13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lvl="0"/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Ветеринарно-санитарная экспертиза : Учебно-методическое пособие по организации учебной и производственной практики. Направление подготовки 36.03.01 Ветеринарно-санитарная экспертиза (уровень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бакалавриата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)  / Г. П.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Протодьяконова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, Н. В. Винокуров, М. Н. Сидоров [и др.]. – Санкт-Петербург : Наукоемкие технологии, 2025. – 76 с. – ISBN 978-5-907946-76-7. – EDN DPNPQK</a:t>
            </a:r>
            <a:r>
              <a:rPr lang="ru-RU" sz="13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</a:p>
          <a:p>
            <a:pPr lvl="0"/>
            <a:endParaRPr lang="ru-RU" sz="13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ru-RU" sz="1300" b="1" dirty="0" err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Октемский</a:t>
            </a:r>
            <a:r>
              <a:rPr lang="ru-RU" sz="13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 филиал</a:t>
            </a:r>
            <a:endParaRPr lang="ru-RU" sz="13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lvl="0"/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Химмотология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[Электронное издание]: лабораторный практикум /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Гергенова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Т.Н., </a:t>
            </a:r>
            <a:r>
              <a:rPr lang="ru-RU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Хитерхеева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Н.С.: Улан-Удэ: Бурятский государственный университет, 2025-57 с. – 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ISBN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978-5-9793-1000-8/ - 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URL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:</a:t>
            </a:r>
            <a:r>
              <a:rPr lang="en-US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https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://</a:t>
            </a:r>
            <a:r>
              <a:rPr lang="en-US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rucont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  <a:r>
              <a:rPr lang="en-US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ru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/</a:t>
            </a:r>
            <a:r>
              <a:rPr lang="en-US" sz="13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edf</a:t>
            </a:r>
            <a:r>
              <a:rPr lang="ru-RU" sz="13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/924051</a:t>
            </a:r>
          </a:p>
        </p:txBody>
      </p:sp>
    </p:spTree>
    <p:extLst>
      <p:ext uri="{BB962C8B-B14F-4D97-AF65-F5344CB8AC3E}">
        <p14:creationId xmlns:p14="http://schemas.microsoft.com/office/powerpoint/2010/main" val="259664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687442-1626-4943-ADFD-5F811EE8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564904"/>
            <a:ext cx="78867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Спасибо за внимание!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1B17EFF-87DF-4658-A0C2-C6F7DB20B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78AAE-9B48-4F46-9A2C-0468CB63FEFF}" type="slidenum">
              <a:rPr lang="ru-RU" altLang="ru-RU" smtClean="0"/>
              <a:pPr/>
              <a:t>14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9822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9BC948-BC3C-4CF7-A5DF-2C18DDB98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92696"/>
            <a:ext cx="7886700" cy="997993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7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студентов, допущенных студентов очной формы обучения к летней сессии 2024-2025 уч. года</a:t>
            </a:r>
            <a:r>
              <a:rPr lang="ru-RU" altLang="ru-RU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7C454A5-638A-45E7-AE9F-A29754F3F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56D5-86C4-44E3-859B-42BC0466633A}" type="slidenum">
              <a:rPr lang="ru-RU" altLang="ru-RU" smtClean="0"/>
              <a:pPr/>
              <a:t>2</a:t>
            </a:fld>
            <a:endParaRPr lang="ru-RU" altLang="ru-RU" dirty="0"/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17BB0B17-625E-49B8-A65F-2F3F114CC3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632" y="1725581"/>
            <a:ext cx="6713753" cy="403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42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044BD-8135-4D92-A8DF-7FF0DB9D8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81150"/>
            <a:ext cx="7886700" cy="975642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7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экзаменационной сессии очной формы обучения по Университету</a:t>
            </a:r>
            <a:r>
              <a:rPr lang="ru-RU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37A194C-2F43-4591-9F26-C4C19D5E17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632" y="1556792"/>
            <a:ext cx="6984776" cy="4198296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9533D3-44DC-4BF9-A5C8-ABB94CD2C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56D5-86C4-44E3-859B-42BC0466633A}" type="slidenum">
              <a:rPr lang="ru-RU" altLang="ru-RU" smtClean="0"/>
              <a:pPr/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00178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41F22-05B4-4CDF-A5BA-A707A6CDE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экзаменационной сессии по учебным подразделениям (очная форма)</a:t>
            </a:r>
            <a:b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7509644-3855-465C-88CE-B9DCC9AC8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56D5-86C4-44E3-859B-42BC0466633A}" type="slidenum">
              <a:rPr lang="ru-RU" altLang="ru-RU" smtClean="0"/>
              <a:pPr/>
              <a:t>4</a:t>
            </a:fld>
            <a:endParaRPr lang="ru-RU" alt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302DDE11-BD10-466C-97A5-B84B4A7F92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624" y="1695701"/>
            <a:ext cx="710175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11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58086-BCB7-4F4D-A537-FA53912AB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Качественный анализ успеваемости студентов </a:t>
            </a:r>
            <a:b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очной формы обучения по Университету</a:t>
            </a:r>
            <a:br>
              <a:rPr lang="ru-RU" alt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E84BFE1-057E-4BCD-8C04-EB840468C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56D5-86C4-44E3-859B-42BC0466633A}" type="slidenum">
              <a:rPr lang="ru-RU" altLang="ru-RU" smtClean="0"/>
              <a:pPr/>
              <a:t>5</a:t>
            </a:fld>
            <a:endParaRPr lang="ru-RU" altLang="ru-RU" dirty="0"/>
          </a:p>
        </p:txBody>
      </p:sp>
      <p:pic>
        <p:nvPicPr>
          <p:cNvPr id="11" name="Объект 10">
            <a:extLst>
              <a:ext uri="{FF2B5EF4-FFF2-40B4-BE49-F238E27FC236}">
                <a16:creationId xmlns:a16="http://schemas.microsoft.com/office/drawing/2014/main" id="{B4C4ADCE-46A0-44F5-923E-263722FAAA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5187" y="1674560"/>
            <a:ext cx="7886700" cy="393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316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004490-B99F-41E3-81DA-CDDCE6AE7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765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Качественный анализ успеваемости по уровням образования (очная форма), %</a:t>
            </a:r>
            <a:br>
              <a:rPr lang="ru-RU" alt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A8FDF8D-235A-4E72-9C98-00E08B4211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8956" y="1341438"/>
            <a:ext cx="7086087" cy="483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800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4FFCC4-7DA5-4EE8-9ED5-75FA2E1F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76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sz="2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экзаменационной сессии студентов </a:t>
            </a:r>
            <a:br>
              <a:rPr lang="ru-RU" altLang="ru-RU" sz="2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очного обучения по уровням образования </a:t>
            </a:r>
            <a:r>
              <a:rPr lang="ru-RU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2D6166D-4B09-4201-A192-E28F4FD200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028" y="1412777"/>
            <a:ext cx="7513943" cy="4620171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8645B1-2246-40FB-A279-BF5013A2B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956D5-86C4-44E3-859B-42BC0466633A}" type="slidenum">
              <a:rPr lang="ru-RU" altLang="ru-RU" smtClean="0"/>
              <a:pPr/>
              <a:t>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4757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79512" y="204934"/>
            <a:ext cx="7940670" cy="534030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успеваемости по УГС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161847"/>
              </p:ext>
            </p:extLst>
          </p:nvPr>
        </p:nvGraphicFramePr>
        <p:xfrm>
          <a:off x="323526" y="738964"/>
          <a:ext cx="8640962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8">
                  <a:extLst>
                    <a:ext uri="{9D8B030D-6E8A-4147-A177-3AD203B41FA5}">
                      <a16:colId xmlns:a16="http://schemas.microsoft.com/office/drawing/2014/main" val="4178378713"/>
                    </a:ext>
                  </a:extLst>
                </a:gridCol>
                <a:gridCol w="1681492">
                  <a:extLst>
                    <a:ext uri="{9D8B030D-6E8A-4147-A177-3AD203B41FA5}">
                      <a16:colId xmlns:a16="http://schemas.microsoft.com/office/drawing/2014/main" val="2387673238"/>
                    </a:ext>
                  </a:extLst>
                </a:gridCol>
                <a:gridCol w="1427506">
                  <a:extLst>
                    <a:ext uri="{9D8B030D-6E8A-4147-A177-3AD203B41FA5}">
                      <a16:colId xmlns:a16="http://schemas.microsoft.com/office/drawing/2014/main" val="2433398389"/>
                    </a:ext>
                  </a:extLst>
                </a:gridCol>
                <a:gridCol w="1427506">
                  <a:extLst>
                    <a:ext uri="{9D8B030D-6E8A-4147-A177-3AD203B41FA5}">
                      <a16:colId xmlns:a16="http://schemas.microsoft.com/office/drawing/2014/main" val="2988727200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УГС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Абс.усп-ть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Качество,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Ср.балл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768495"/>
                  </a:ext>
                </a:extLst>
              </a:tr>
              <a:tr h="1390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06.00.00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Биологические науки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718493"/>
                  </a:ext>
                </a:extLst>
              </a:tr>
              <a:tr h="1390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09.00.00 Информатика и вычислительная техника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4281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13.00.00 Электро- и теплоэнергетика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3828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15.00.00 Машиностроение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1428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19.00.00 Промышленная экология и биотехнология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550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20.00.00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Техносферная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безопасность и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природообустройство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0635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21.00.00 Прикладная геология, горное дело, нефтегазовое дело и геодезия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862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35.00.00 Сельское, лесное и рыбное хозяйство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6711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36.00.00 Ветеринария и зоотехния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0861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38.00.00 Экономика и управление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7753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40.00.00 Юриспруденция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3607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43.00.00 Сервис и туризм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8192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641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1" y="116632"/>
            <a:ext cx="7848872" cy="730828"/>
          </a:xfrm>
          <a:prstGeom prst="rect">
            <a:avLst/>
          </a:prstGeom>
          <a:noFill/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абсолютной успеваемости по кафедрам, %</a:t>
            </a: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670AB9EE-1560-A29C-A45F-5389E90B80B4}"/>
              </a:ext>
            </a:extLst>
          </p:cNvPr>
          <p:cNvGraphicFramePr>
            <a:graphicFrameLocks/>
          </p:cNvGraphicFramePr>
          <p:nvPr/>
        </p:nvGraphicFramePr>
        <p:xfrm>
          <a:off x="467544" y="847460"/>
          <a:ext cx="8424935" cy="5677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ACCEEF8-3B7D-4F0E-841A-87DDF561FA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001" y="734334"/>
            <a:ext cx="8083997" cy="538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26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6113</TotalTime>
  <Words>637</Words>
  <Application>Microsoft Office PowerPoint</Application>
  <PresentationFormat>Экран (4:3)</PresentationFormat>
  <Paragraphs>109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宋体</vt:lpstr>
      <vt:lpstr>Arial</vt:lpstr>
      <vt:lpstr>Calibri</vt:lpstr>
      <vt:lpstr>Calibri Light</vt:lpstr>
      <vt:lpstr>等线</vt:lpstr>
      <vt:lpstr>Times New Roman</vt:lpstr>
      <vt:lpstr>Office Theme</vt:lpstr>
      <vt:lpstr>Презентация PowerPoint</vt:lpstr>
      <vt:lpstr>Количество студентов, допущенных студентов очной формы обучения к летней сессии 2024-2025 уч. года </vt:lpstr>
      <vt:lpstr>Результаты экзаменационной сессии очной формы обучения по Университету </vt:lpstr>
      <vt:lpstr>Результаты экзаменационной сессии по учебным подразделениям (очная форма) </vt:lpstr>
      <vt:lpstr>Качественный анализ успеваемости студентов  очной формы обучения по Университету </vt:lpstr>
      <vt:lpstr>Качественный анализ успеваемости по уровням образования (очная форма), % </vt:lpstr>
      <vt:lpstr>Результаты экзаменационной сессии студентов  очного обучения по уровням образования  </vt:lpstr>
      <vt:lpstr>Презентация PowerPoint</vt:lpstr>
      <vt:lpstr>Презентация PowerPoint</vt:lpstr>
      <vt:lpstr>Показатели трудоустройства выпускников  ВО и СПО  за 2023-2025 гг. по вузу, %</vt:lpstr>
      <vt:lpstr>Показатели трудоустройства выпускников 2023-2025 гг. по учебным подразделениям, %</vt:lpstr>
      <vt:lpstr>Учебные издания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q2dm1</dc:creator>
  <cp:lastModifiedBy>Пользователь</cp:lastModifiedBy>
  <cp:revision>1249</cp:revision>
  <cp:lastPrinted>2020-09-27T10:51:40Z</cp:lastPrinted>
  <dcterms:created xsi:type="dcterms:W3CDTF">2011-12-11T23:06:00Z</dcterms:created>
  <dcterms:modified xsi:type="dcterms:W3CDTF">2025-09-30T02:48:47Z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1049-10.2.0.6020</vt:lpwstr>
  </property>
</Properties>
</file>