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4" r:id="rId4"/>
    <p:sldId id="305" r:id="rId5"/>
    <p:sldId id="292" r:id="rId6"/>
    <p:sldId id="259" r:id="rId7"/>
    <p:sldId id="286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2027887139107601E-2"/>
          <c:y val="9.5435346331171692E-2"/>
          <c:w val="0.57872211286089237"/>
          <c:h val="0.8896195211337455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D0-42DC-99BC-18633AFE61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D0-42DC-99BC-18633AFE61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D0-42DC-99BC-18633AFE61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DD0-42DC-99BC-18633AFE61D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DD0-42DC-99BC-18633AFE61D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DD0-42DC-99BC-18633AFE61D5}"/>
              </c:ext>
            </c:extLst>
          </c:dPt>
          <c:dLbls>
            <c:dLbl>
              <c:idx val="0"/>
              <c:layout>
                <c:manualLayout>
                  <c:x val="-0.12661417322834645"/>
                  <c:y val="0.218299312191683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A4121DEF-2B8A-4405-9C18-856BCE23D5F3}" type="CATEGORYNAME">
                      <a: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000" b="1" i="0" u="none" strike="noStrike" kern="1200" baseline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sz="2000" baseline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20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4775456887333527"/>
                      <c:h val="0.152069347392841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DD0-42DC-99BC-18633AFE61D5}"/>
                </c:ext>
              </c:extLst>
            </c:dLbl>
            <c:dLbl>
              <c:idx val="1"/>
              <c:layout>
                <c:manualLayout>
                  <c:x val="-0.1726920384951881"/>
                  <c:y val="-6.2395003719471959E-2"/>
                </c:manualLayout>
              </c:layout>
              <c:tx>
                <c:rich>
                  <a:bodyPr/>
                  <a:lstStyle/>
                  <a:p>
                    <a:fld id="{DA663D1D-C3CB-4302-8411-B7A7C89FB3CC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25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DD0-42DC-99BC-18633AFE61D5}"/>
                </c:ext>
              </c:extLst>
            </c:dLbl>
            <c:dLbl>
              <c:idx val="2"/>
              <c:layout>
                <c:manualLayout>
                  <c:x val="-5.1736767279090115E-2"/>
                  <c:y val="-0.12168128538226505"/>
                </c:manualLayout>
              </c:layout>
              <c:tx>
                <c:rich>
                  <a:bodyPr/>
                  <a:lstStyle/>
                  <a:p>
                    <a:fld id="{DC298EEB-45DD-480E-9E10-EC921DEB06A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20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DD0-42DC-99BC-18633AFE61D5}"/>
                </c:ext>
              </c:extLst>
            </c:dLbl>
            <c:dLbl>
              <c:idx val="3"/>
              <c:layout>
                <c:manualLayout>
                  <c:x val="7.5558836395450565E-2"/>
                  <c:y val="-0.16490499586024873"/>
                </c:manualLayout>
              </c:layout>
              <c:tx>
                <c:rich>
                  <a:bodyPr/>
                  <a:lstStyle/>
                  <a:p>
                    <a:fld id="{549F5563-548B-4A69-BB9A-5492542A5A03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21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DD0-42DC-99BC-18633AFE61D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511D2099-AA98-4830-9CD5-E9D649C0D9A8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16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DD0-42DC-99BC-18633AFE61D5}"/>
                </c:ext>
              </c:extLst>
            </c:dLbl>
            <c:dLbl>
              <c:idx val="5"/>
              <c:layout>
                <c:manualLayout>
                  <c:x val="0.11672282370953628"/>
                  <c:y val="0.193008569495286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60E4556-B358-4F2F-A771-2524370A0571}" type="CATEGORYNAME">
                      <a:rPr lang="ru-RU" sz="2000"/>
                      <a:pPr>
                        <a:defRPr sz="2000" b="1" i="0" u="none" strike="noStrike" kern="1200" baseline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2000" baseline="0"/>
                      <a:t>
17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221456692913382"/>
                      <c:h val="0.120246664936572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DD0-42DC-99BC-18633AFE61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Лист1!$B$2:$B$7</c:f>
              <c:strCache>
                <c:ptCount val="6"/>
                <c:pt idx="0">
                  <c:v>АгроБио</c:v>
                </c:pt>
                <c:pt idx="1">
                  <c:v>АгроМетео</c:v>
                </c:pt>
                <c:pt idx="2">
                  <c:v>АгроКоптеры</c:v>
                </c:pt>
                <c:pt idx="3">
                  <c:v>АгроРоботы</c:v>
                </c:pt>
                <c:pt idx="4">
                  <c:v>АгроКосмос</c:v>
                </c:pt>
                <c:pt idx="5">
                  <c:v>ДоброПчел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24</c:v>
                </c:pt>
                <c:pt idx="1">
                  <c:v>25</c:v>
                </c:pt>
                <c:pt idx="2">
                  <c:v>20</c:v>
                </c:pt>
                <c:pt idx="3">
                  <c:v>21</c:v>
                </c:pt>
                <c:pt idx="4">
                  <c:v>16</c:v>
                </c:pt>
                <c:pt idx="5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DD0-42DC-99BC-18633AFE61D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0.61162</cdr:x>
      <cdr:y>0.30518</cdr:y>
    </cdr:from>
    <cdr:to>
      <cdr:x>0.975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92653" y="1815369"/>
          <a:ext cx="3322747" cy="4133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123 участника </a:t>
          </a:r>
        </a:p>
        <a:p xmlns:a="http://schemas.openxmlformats.org/drawingml/2006/main"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 29 школ и 13 районов</a:t>
          </a:r>
        </a:p>
        <a:p xmlns:a="http://schemas.openxmlformats.org/drawingml/2006/main"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1 одного пригорода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emen\Downloads\WhatsApp Image 2020-12-11 at 03.40.51.jpe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628799"/>
            <a:ext cx="9144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200024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и проведение региональной площадки Всероссийского конкурса АгроНТИ-2022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Республике Саха (Якутия)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454863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ФГБОУ ВО «Арктический государственный агротехнологический университет»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C:\Users\semen\Downloads\WhatsApp Image 2020-12-10 at 08.52.0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1244546" cy="1301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конкурса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июня 2022 г.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экспертной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комиссии, определение победителей очного регионального этапа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Торжественное закрытие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очного этапа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8"/>
          <a:stretch/>
        </p:blipFill>
        <p:spPr>
          <a:xfrm>
            <a:off x="4716016" y="2132856"/>
            <a:ext cx="4244280" cy="2875458"/>
          </a:xfrm>
        </p:spPr>
      </p:pic>
    </p:spTree>
    <p:extLst>
      <p:ext uri="{BB962C8B-B14F-4D97-AF65-F5344CB8AC3E}">
        <p14:creationId xmlns:p14="http://schemas.microsoft.com/office/powerpoint/2010/main" val="35805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АгроМетео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171595"/>
              </p:ext>
            </p:extLst>
          </p:nvPr>
        </p:nvGraphicFramePr>
        <p:xfrm>
          <a:off x="457201" y="1417638"/>
          <a:ext cx="8229599" cy="4078855"/>
        </p:xfrm>
        <a:graphic>
          <a:graphicData uri="http://schemas.openxmlformats.org/drawingml/2006/table">
            <a:tbl>
              <a:tblPr/>
              <a:tblGrid>
                <a:gridCol w="239020">
                  <a:extLst>
                    <a:ext uri="{9D8B030D-6E8A-4147-A177-3AD203B41FA5}">
                      <a16:colId xmlns:a16="http://schemas.microsoft.com/office/drawing/2014/main" xmlns="" val="3031683986"/>
                    </a:ext>
                  </a:extLst>
                </a:gridCol>
                <a:gridCol w="1991835">
                  <a:extLst>
                    <a:ext uri="{9D8B030D-6E8A-4147-A177-3AD203B41FA5}">
                      <a16:colId xmlns:a16="http://schemas.microsoft.com/office/drawing/2014/main" xmlns="" val="945255500"/>
                    </a:ext>
                  </a:extLst>
                </a:gridCol>
                <a:gridCol w="731816">
                  <a:extLst>
                    <a:ext uri="{9D8B030D-6E8A-4147-A177-3AD203B41FA5}">
                      <a16:colId xmlns:a16="http://schemas.microsoft.com/office/drawing/2014/main" xmlns="" val="4268007685"/>
                    </a:ext>
                  </a:extLst>
                </a:gridCol>
                <a:gridCol w="3022793">
                  <a:extLst>
                    <a:ext uri="{9D8B030D-6E8A-4147-A177-3AD203B41FA5}">
                      <a16:colId xmlns:a16="http://schemas.microsoft.com/office/drawing/2014/main" xmlns="" val="3543870615"/>
                    </a:ext>
                  </a:extLst>
                </a:gridCol>
                <a:gridCol w="2244135">
                  <a:extLst>
                    <a:ext uri="{9D8B030D-6E8A-4147-A177-3AD203B41FA5}">
                      <a16:colId xmlns:a16="http://schemas.microsoft.com/office/drawing/2014/main" xmlns="" val="890425924"/>
                    </a:ext>
                  </a:extLst>
                </a:gridCol>
              </a:tblGrid>
              <a:tr h="211162">
                <a:tc gridSpan="5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0445702"/>
                  </a:ext>
                </a:extLst>
              </a:tr>
              <a:tr h="2348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6489017"/>
                  </a:ext>
                </a:extLst>
              </a:tr>
              <a:tr h="246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Наставник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03791"/>
                  </a:ext>
                </a:extLst>
              </a:tr>
              <a:tr h="246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Уваровская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Нелли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"Намская СОШ №2"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Кайгородова Ирина Ефимовна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4768352"/>
                  </a:ext>
                </a:extLst>
              </a:tr>
              <a:tr h="4932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Никаноров Вадим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Майинская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СОШ им. В.П. Ларионова"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Жиркова Валентина Васильевна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2630655"/>
                  </a:ext>
                </a:extLst>
              </a:tr>
              <a:tr h="246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Мишина Альфетта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Намская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СОШ №2"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Кайгородова Ирина Ефимовна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9899331"/>
                  </a:ext>
                </a:extLst>
              </a:tr>
              <a:tr h="246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Сивцева Намыйа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Намская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СОШ №2"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Кайгородова Ирина Ефимовна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7465916"/>
                  </a:ext>
                </a:extLst>
              </a:tr>
              <a:tr h="4932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Атаков Эллэйхаан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Мельжехсинская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СОШ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им.А.В.Чугунова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Яковлева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Туяра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Климентовна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1051364"/>
                  </a:ext>
                </a:extLst>
              </a:tr>
              <a:tr h="4932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Бурнашева Любовь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"Майинская СОШ им. В.П. Ларионова"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Жиркова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Валентина Васильевна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3730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8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АгроРоботы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818879"/>
              </p:ext>
            </p:extLst>
          </p:nvPr>
        </p:nvGraphicFramePr>
        <p:xfrm>
          <a:off x="457200" y="1417638"/>
          <a:ext cx="8229601" cy="4097655"/>
        </p:xfrm>
        <a:graphic>
          <a:graphicData uri="http://schemas.openxmlformats.org/drawingml/2006/table">
            <a:tbl>
              <a:tblPr/>
              <a:tblGrid>
                <a:gridCol w="238828">
                  <a:extLst>
                    <a:ext uri="{9D8B030D-6E8A-4147-A177-3AD203B41FA5}">
                      <a16:colId xmlns:a16="http://schemas.microsoft.com/office/drawing/2014/main" xmlns="" val="3447143487"/>
                    </a:ext>
                  </a:extLst>
                </a:gridCol>
                <a:gridCol w="1990230">
                  <a:extLst>
                    <a:ext uri="{9D8B030D-6E8A-4147-A177-3AD203B41FA5}">
                      <a16:colId xmlns:a16="http://schemas.microsoft.com/office/drawing/2014/main" xmlns="" val="370975561"/>
                    </a:ext>
                  </a:extLst>
                </a:gridCol>
                <a:gridCol w="661606">
                  <a:extLst>
                    <a:ext uri="{9D8B030D-6E8A-4147-A177-3AD203B41FA5}">
                      <a16:colId xmlns:a16="http://schemas.microsoft.com/office/drawing/2014/main" xmlns="" val="2628352339"/>
                    </a:ext>
                  </a:extLst>
                </a:gridCol>
                <a:gridCol w="3096611">
                  <a:extLst>
                    <a:ext uri="{9D8B030D-6E8A-4147-A177-3AD203B41FA5}">
                      <a16:colId xmlns:a16="http://schemas.microsoft.com/office/drawing/2014/main" xmlns="" val="3991019254"/>
                    </a:ext>
                  </a:extLst>
                </a:gridCol>
                <a:gridCol w="2242326">
                  <a:extLst>
                    <a:ext uri="{9D8B030D-6E8A-4147-A177-3AD203B41FA5}">
                      <a16:colId xmlns:a16="http://schemas.microsoft.com/office/drawing/2014/main" xmlns="" val="423232198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32295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Наставник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138935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Никитин Павел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"Сыланская СОШ имени профессора Г. П. Башарина"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Марков Иннокентий Андреевич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881102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Матвеев Владислав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"Майинская СОШ им. В.П. Ларионова"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Никитин Леонид Тихонович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814344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Семенов Александр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Майинская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СОШ им. В.П. Ларионова"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Никитин Леонид Тихонович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427058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Афанасьев Василий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Хаптагайская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СОШ имени Кеши Алексеева"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Никифоров Георгий Валерьевич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346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Кузьмин Семен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"Кептинская СОШ"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Чемезов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Ариан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Степанович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063951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Осипов Василий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"Бердигестяхская СОШ им. С.П. Данилова"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Алексеев Арсен Семёнович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6420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6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АгроКоптеры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0054"/>
              </p:ext>
            </p:extLst>
          </p:nvPr>
        </p:nvGraphicFramePr>
        <p:xfrm>
          <a:off x="457200" y="1628800"/>
          <a:ext cx="8229601" cy="3632835"/>
        </p:xfrm>
        <a:graphic>
          <a:graphicData uri="http://schemas.openxmlformats.org/drawingml/2006/table">
            <a:tbl>
              <a:tblPr/>
              <a:tblGrid>
                <a:gridCol w="238828">
                  <a:extLst>
                    <a:ext uri="{9D8B030D-6E8A-4147-A177-3AD203B41FA5}">
                      <a16:colId xmlns:a16="http://schemas.microsoft.com/office/drawing/2014/main" xmlns="" val="2847554941"/>
                    </a:ext>
                  </a:extLst>
                </a:gridCol>
                <a:gridCol w="1990230">
                  <a:extLst>
                    <a:ext uri="{9D8B030D-6E8A-4147-A177-3AD203B41FA5}">
                      <a16:colId xmlns:a16="http://schemas.microsoft.com/office/drawing/2014/main" xmlns="" val="2020647490"/>
                    </a:ext>
                  </a:extLst>
                </a:gridCol>
                <a:gridCol w="661606">
                  <a:extLst>
                    <a:ext uri="{9D8B030D-6E8A-4147-A177-3AD203B41FA5}">
                      <a16:colId xmlns:a16="http://schemas.microsoft.com/office/drawing/2014/main" xmlns="" val="2721992464"/>
                    </a:ext>
                  </a:extLst>
                </a:gridCol>
                <a:gridCol w="3096611">
                  <a:extLst>
                    <a:ext uri="{9D8B030D-6E8A-4147-A177-3AD203B41FA5}">
                      <a16:colId xmlns:a16="http://schemas.microsoft.com/office/drawing/2014/main" xmlns="" val="2431388010"/>
                    </a:ext>
                  </a:extLst>
                </a:gridCol>
                <a:gridCol w="2242326">
                  <a:extLst>
                    <a:ext uri="{9D8B030D-6E8A-4147-A177-3AD203B41FA5}">
                      <a16:colId xmlns:a16="http://schemas.microsoft.com/office/drawing/2014/main" xmlns="" val="12970335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Наставник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233168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Новгородов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Владислав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Намская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улусная гимназия им.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Н.С.Охлопкова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Новгородова Лена Георгиевна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065864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Эверстов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Валентин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"Намская СОШ №2"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Сивцев Иван Иванович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35290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Винокуров Альберт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Намская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СОШ №2"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Терешкина Майя Борисовна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207735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Михайлов Валерий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Майинская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СОШ им. В.П. Ларионова"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Владимиров Юлиан Русланович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515448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Пинигин Максим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МОБУ "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Хатасская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СОШ имени П.Н. и Н.Е. Самсоновых"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Эверстова Сардаана Владимировна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388773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Петров Ярослав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Намская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СОШ №2"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Сивцев Иван Иванович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7283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5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АгроКосмос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947094"/>
              </p:ext>
            </p:extLst>
          </p:nvPr>
        </p:nvGraphicFramePr>
        <p:xfrm>
          <a:off x="457200" y="1628800"/>
          <a:ext cx="8229601" cy="3907155"/>
        </p:xfrm>
        <a:graphic>
          <a:graphicData uri="http://schemas.openxmlformats.org/drawingml/2006/table">
            <a:tbl>
              <a:tblPr/>
              <a:tblGrid>
                <a:gridCol w="238828">
                  <a:extLst>
                    <a:ext uri="{9D8B030D-6E8A-4147-A177-3AD203B41FA5}">
                      <a16:colId xmlns:a16="http://schemas.microsoft.com/office/drawing/2014/main" xmlns="" val="194665775"/>
                    </a:ext>
                  </a:extLst>
                </a:gridCol>
                <a:gridCol w="1990230">
                  <a:extLst>
                    <a:ext uri="{9D8B030D-6E8A-4147-A177-3AD203B41FA5}">
                      <a16:colId xmlns:a16="http://schemas.microsoft.com/office/drawing/2014/main" xmlns="" val="4265877105"/>
                    </a:ext>
                  </a:extLst>
                </a:gridCol>
                <a:gridCol w="661606">
                  <a:extLst>
                    <a:ext uri="{9D8B030D-6E8A-4147-A177-3AD203B41FA5}">
                      <a16:colId xmlns:a16="http://schemas.microsoft.com/office/drawing/2014/main" xmlns="" val="2266167613"/>
                    </a:ext>
                  </a:extLst>
                </a:gridCol>
                <a:gridCol w="3096611">
                  <a:extLst>
                    <a:ext uri="{9D8B030D-6E8A-4147-A177-3AD203B41FA5}">
                      <a16:colId xmlns:a16="http://schemas.microsoft.com/office/drawing/2014/main" xmlns="" val="4050384713"/>
                    </a:ext>
                  </a:extLst>
                </a:gridCol>
                <a:gridCol w="2242326">
                  <a:extLst>
                    <a:ext uri="{9D8B030D-6E8A-4147-A177-3AD203B41FA5}">
                      <a16:colId xmlns:a16="http://schemas.microsoft.com/office/drawing/2014/main" xmlns="" val="246410048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Наставник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677535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Местников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Евгений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"Таттинский лицей им.А.Е.Мординова"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Акимова Ая Николаевна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698451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Хоютанов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Айсен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"Диринская СОШ им. И. Е. Федосеева - Доосо"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Попова Анастасия Тимофеевна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931184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Протопопов Игорь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Майинская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СОШ им. В.П. Ларионова"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Жиркова Валентина Васильевна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4325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Дьячковский Василий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Сыланская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СОШ имени профессора Г. П.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Башарина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Марков Иннокентий Андреевич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528758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Макаров Евгений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Чурапчинская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гимназия им. С.К. Макарова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Макарова Любовь Семеновна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447537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Никифоров Эрхан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"Магарасская СОШ им. Л.Н. Харитонова"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Никифорова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Саргылана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Егоровна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0011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39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АгроБио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132546"/>
              </p:ext>
            </p:extLst>
          </p:nvPr>
        </p:nvGraphicFramePr>
        <p:xfrm>
          <a:off x="457200" y="1417638"/>
          <a:ext cx="8229601" cy="3632835"/>
        </p:xfrm>
        <a:graphic>
          <a:graphicData uri="http://schemas.openxmlformats.org/drawingml/2006/table">
            <a:tbl>
              <a:tblPr/>
              <a:tblGrid>
                <a:gridCol w="238828">
                  <a:extLst>
                    <a:ext uri="{9D8B030D-6E8A-4147-A177-3AD203B41FA5}">
                      <a16:colId xmlns:a16="http://schemas.microsoft.com/office/drawing/2014/main" xmlns="" val="1127372189"/>
                    </a:ext>
                  </a:extLst>
                </a:gridCol>
                <a:gridCol w="1990230">
                  <a:extLst>
                    <a:ext uri="{9D8B030D-6E8A-4147-A177-3AD203B41FA5}">
                      <a16:colId xmlns:a16="http://schemas.microsoft.com/office/drawing/2014/main" xmlns="" val="1950473564"/>
                    </a:ext>
                  </a:extLst>
                </a:gridCol>
                <a:gridCol w="661606">
                  <a:extLst>
                    <a:ext uri="{9D8B030D-6E8A-4147-A177-3AD203B41FA5}">
                      <a16:colId xmlns:a16="http://schemas.microsoft.com/office/drawing/2014/main" xmlns="" val="2696390534"/>
                    </a:ext>
                  </a:extLst>
                </a:gridCol>
                <a:gridCol w="3096611">
                  <a:extLst>
                    <a:ext uri="{9D8B030D-6E8A-4147-A177-3AD203B41FA5}">
                      <a16:colId xmlns:a16="http://schemas.microsoft.com/office/drawing/2014/main" xmlns="" val="40708511"/>
                    </a:ext>
                  </a:extLst>
                </a:gridCol>
                <a:gridCol w="2242326">
                  <a:extLst>
                    <a:ext uri="{9D8B030D-6E8A-4147-A177-3AD203B41FA5}">
                      <a16:colId xmlns:a16="http://schemas.microsoft.com/office/drawing/2014/main" xmlns="" val="87331617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Наставник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875428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Индеева Уйгулаана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"Майинская СОШ им. В.П. Ларионова"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Степанова Анна Викторовна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783444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Маркова Саина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"Майинская СОШ им. В.П. Ларионова"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Герасимова Анна Николаевна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540995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Сыромятникова Александра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"Майинская СОШ им. В.П. Ларионова"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Евсеева Анна Николаевна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730064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Тастыгина Алина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"Майинская СОШ им. В.П. Ларионова"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Степанова Анна Викторовна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782617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Никитина Айыллаана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МБОО "Туора-Кюельская СОШ им. И.Н. Гуляева"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Гуляева Оксана Николаевна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853862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Никифорова Надежда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"Вилючанский лицей-интернат им. В.Г.Акимова"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Федорова Ульяна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Гаврильевна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7235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3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ДоброПчел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476293"/>
              </p:ext>
            </p:extLst>
          </p:nvPr>
        </p:nvGraphicFramePr>
        <p:xfrm>
          <a:off x="457200" y="1417638"/>
          <a:ext cx="8229600" cy="4181475"/>
        </p:xfrm>
        <a:graphic>
          <a:graphicData uri="http://schemas.openxmlformats.org/drawingml/2006/table">
            <a:tbl>
              <a:tblPr/>
              <a:tblGrid>
                <a:gridCol w="238828">
                  <a:extLst>
                    <a:ext uri="{9D8B030D-6E8A-4147-A177-3AD203B41FA5}">
                      <a16:colId xmlns:a16="http://schemas.microsoft.com/office/drawing/2014/main" xmlns="" val="269344815"/>
                    </a:ext>
                  </a:extLst>
                </a:gridCol>
                <a:gridCol w="1990230">
                  <a:extLst>
                    <a:ext uri="{9D8B030D-6E8A-4147-A177-3AD203B41FA5}">
                      <a16:colId xmlns:a16="http://schemas.microsoft.com/office/drawing/2014/main" xmlns="" val="3533956857"/>
                    </a:ext>
                  </a:extLst>
                </a:gridCol>
                <a:gridCol w="733614">
                  <a:extLst>
                    <a:ext uri="{9D8B030D-6E8A-4147-A177-3AD203B41FA5}">
                      <a16:colId xmlns:a16="http://schemas.microsoft.com/office/drawing/2014/main" xmlns="" val="3948830875"/>
                    </a:ext>
                  </a:extLst>
                </a:gridCol>
                <a:gridCol w="3024603">
                  <a:extLst>
                    <a:ext uri="{9D8B030D-6E8A-4147-A177-3AD203B41FA5}">
                      <a16:colId xmlns:a16="http://schemas.microsoft.com/office/drawing/2014/main" xmlns="" val="3086947400"/>
                    </a:ext>
                  </a:extLst>
                </a:gridCol>
                <a:gridCol w="2242325">
                  <a:extLst>
                    <a:ext uri="{9D8B030D-6E8A-4147-A177-3AD203B41FA5}">
                      <a16:colId xmlns:a16="http://schemas.microsoft.com/office/drawing/2014/main" xmlns="" val="394976089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Наставник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483031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Жирков Дархан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"Майинская СОШ им. В.П. Ларионова"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Жиркова Валентина Василиевна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310728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Александров Михаил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"Антоновская СОШ им. Н.Н. Чусовского"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Николаев Николай Александрович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385477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Аянитов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Георгий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"Магарасская СОШ им. Л.Н. Харитонова"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Никифорова Саргылана Егоровна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036644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Дьячковская Айыына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МОБУ "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Хатасская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СОШ им П.Н. и Н.Е Самсоновых" ГО г. Якутск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Макарова Надежда Ивановна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915827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Тарабукина Марина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Мельжехсинская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СОШ имени А. В. Чугунова"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Степановна Любовь Дмитриевна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96403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Эверстов Айаал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«Диринская СОШ «АГРО» им.И.Е.Федосеева-Доосо»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Дьячковская Клавдия Андреевна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0023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0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WhatsApp Image 2020-12-11 at 0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630762"/>
            <a:ext cx="9144000" cy="52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22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WhatsApp Image 2020-12-11 at 0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630762"/>
            <a:ext cx="9144000" cy="52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21439" y="620688"/>
            <a:ext cx="8501122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Всероссийский конкурс «АгроНТИ-2021»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рганизован Фондом содействия развития малых форм предприятий в научно-технической сфере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совместно с некоммерческой организацией «Ассоциацией образовательных учреждений АПК и рыболовства» при поддержке департамента научно-технической политики и образования,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Министерства сельского хозяйства и Министерства просвещения Российской Федерации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среди учеников 5-10 классов сельских общеобразовательных учреждений.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АгроНТИ-2021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42" y="1442598"/>
            <a:ext cx="8081447" cy="4794714"/>
          </a:xfrm>
          <a:prstGeom prst="rect">
            <a:avLst/>
          </a:prstGeom>
        </p:spPr>
      </p:pic>
      <p:pic>
        <p:nvPicPr>
          <p:cNvPr id="9222" name="Рисунок 4" descr="Конкурс для школьников АгроН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Рисунок 8" descr="Конкурс для школьников АгроН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Рисунок 12" descr="Всероссийский конкурс «АгроНТИ - 2021». Направление «АгроМетео»  #весеннийнавигатор20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Рисунок 3" descr="Конкурс для школьников АгроНТ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44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Рисунок 5" descr="Конкурс для школьников АгроНТ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4859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Рисунок 9" descr="Конкурс для школьников АгроНТ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45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3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Кураторы направлений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920932"/>
              </p:ext>
            </p:extLst>
          </p:nvPr>
        </p:nvGraphicFramePr>
        <p:xfrm>
          <a:off x="107504" y="1196752"/>
          <a:ext cx="9036496" cy="5398587"/>
        </p:xfrm>
        <a:graphic>
          <a:graphicData uri="http://schemas.openxmlformats.org/drawingml/2006/table">
            <a:tbl>
              <a:tblPr firstRow="1" firstCol="1" bandRow="1"/>
              <a:tblGrid>
                <a:gridCol w="327867">
                  <a:extLst>
                    <a:ext uri="{9D8B030D-6E8A-4147-A177-3AD203B41FA5}">
                      <a16:colId xmlns:a16="http://schemas.microsoft.com/office/drawing/2014/main" xmlns="" val="1047195989"/>
                    </a:ext>
                  </a:extLst>
                </a:gridCol>
                <a:gridCol w="1974878">
                  <a:extLst>
                    <a:ext uri="{9D8B030D-6E8A-4147-A177-3AD203B41FA5}">
                      <a16:colId xmlns:a16="http://schemas.microsoft.com/office/drawing/2014/main" xmlns="" val="2627806551"/>
                    </a:ext>
                  </a:extLst>
                </a:gridCol>
                <a:gridCol w="4905758">
                  <a:extLst>
                    <a:ext uri="{9D8B030D-6E8A-4147-A177-3AD203B41FA5}">
                      <a16:colId xmlns:a16="http://schemas.microsoft.com/office/drawing/2014/main" xmlns="" val="1713003206"/>
                    </a:ext>
                  </a:extLst>
                </a:gridCol>
                <a:gridCol w="1827993">
                  <a:extLst>
                    <a:ext uri="{9D8B030D-6E8A-4147-A177-3AD203B41FA5}">
                      <a16:colId xmlns:a16="http://schemas.microsoft.com/office/drawing/2014/main" xmlns="" val="218236370"/>
                    </a:ext>
                  </a:extLst>
                </a:gridCol>
              </a:tblGrid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Ф.И.О.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Сфера ответственности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1531600"/>
                  </a:ext>
                </a:extLst>
              </a:tr>
              <a:tr h="522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ФИЛИППОВ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 Михайлович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Старший преподаватель кафедры «Цифровых и информационных технологий» инженерного факультета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АгроРоботы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7326119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МИХАЙЛОВ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 Павлович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Инженер кафедры «Информационных и цифровых технологий» инженерного факультета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АгроРоботы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5490943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НЕРАТОВ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Анатолий Олегович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Преподаватель Колледжа технологии и управления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АгроКоптеры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7345963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СИДОРОВ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Андрей Андреевич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И.о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декана агротехнологического факультета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АгроМетео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313565"/>
                  </a:ext>
                </a:extLst>
              </a:tr>
              <a:tr h="522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УСТИНОВ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Владимир Олегович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Старший преподаватель кафедры физиология сельскохозяйственных животных и экологии факультета ветеринарной медицины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АгроМетео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2095246"/>
                  </a:ext>
                </a:extLst>
              </a:tr>
              <a:tr h="522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БОРИСОВ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 Иннокентьевич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Ассистент  кафедры "Землеустройство и ландшафтная архитектура" факультета лесного комплекса и землеустройства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АгроКосмос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8791529"/>
                  </a:ext>
                </a:extLst>
              </a:tr>
              <a:tr h="522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САМСОНОВА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Вера Васильевна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Доцент кафедры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земелеустройство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ландшафтная архитектура факультета лесного комплекса и землеустройства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АгроКосмос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8065809"/>
                  </a:ext>
                </a:extLst>
              </a:tr>
              <a:tr h="522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ПЕТРОВА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Наталья Ильинична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Старший преподаватель кафедры агрономии и химии факультета лесного комплекса и землеустройства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АгроБио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063312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ФИЛАТОВ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Александр Семенович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Заведующий кафедрой «Энергообеспечение в АПК» инженерного факультета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АгроБио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5252475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ЕВСЮКОВА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Виктория Кимовна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Доцент кафедры «Традиционные отрасли Севера» агротехнологического факультета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ДоброПчел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9075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20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Спонсоры и партнеры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инноваций, цифрового развития и инфокоммуникационных технологий Республики Саха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Якутия);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РС(Я)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Сахаагроплем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инноваций Республики Саха (Якутия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«Технопарк «Якутия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«Агрохолдинг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Туймаада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НХЗ-групп»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Немюгюнский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хлебзавод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Айгуль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9925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WhatsApp Image 2020-12-11 at 0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2040" y="1630762"/>
            <a:ext cx="9144000" cy="52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95736" y="16085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Этапы АгроНТИ-2022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48" y="888230"/>
            <a:ext cx="30718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Первый заочный региональный этап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1 по 21 апреля (включительно) 2022 г. 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Содержанием заочного этапа является решение тематических тестовых заданий в режиме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онлайн. Победителями стали 50 школьников в каждом направлении Конкурса набравших максимальные баллы.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359933" y="888230"/>
            <a:ext cx="292895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Второй очный </a:t>
            </a:r>
          </a:p>
          <a:p>
            <a:pPr marL="0" marR="0" lvl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региональный этап</a:t>
            </a:r>
          </a:p>
          <a:p>
            <a:pPr marL="0" marR="0" lvl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2-4 июня 2022 г.</a:t>
            </a:r>
          </a:p>
          <a:p>
            <a:pPr marL="0" marR="0" lvl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данном этапе </a:t>
            </a:r>
          </a:p>
          <a:p>
            <a:pPr marL="0" marR="0" lvl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выполняются задания </a:t>
            </a:r>
          </a:p>
          <a:p>
            <a:pPr marL="0" marR="0" lvl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самом оборудовании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Победителями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стали 36 (по 6 школьников в каждом направлении)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школьников в каждом направлении 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онкурса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набравших максимальные баллы.</a:t>
            </a:r>
          </a:p>
          <a:p>
            <a:pPr marL="0" marR="0" lvl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288891" y="888230"/>
            <a:ext cx="292892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Третий финальный этап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сентябре 2022 года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 Новосибирск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36 победителей от каждой площадки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952139" y="2082985"/>
            <a:ext cx="576262" cy="287337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B05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874225" y="2082985"/>
            <a:ext cx="504824" cy="287337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603014"/>
              </p:ext>
            </p:extLst>
          </p:nvPr>
        </p:nvGraphicFramePr>
        <p:xfrm>
          <a:off x="0" y="332656"/>
          <a:ext cx="9144000" cy="594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29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конкурса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июня 2022 г.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Торжественное открытие очного этапа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проведению конкурсных испытаний, тренинги, предварительное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038600" cy="165961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7"/>
          <a:stretch/>
        </p:blipFill>
        <p:spPr>
          <a:xfrm>
            <a:off x="4648200" y="3460987"/>
            <a:ext cx="4038600" cy="217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3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конкурса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708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июня 2022 г.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конкурсных испытаний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04" y="3776844"/>
            <a:ext cx="3494264" cy="26206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10324"/>
            <a:ext cx="3716291" cy="2787218"/>
          </a:xfrm>
          <a:prstGeom prst="rect">
            <a:avLst/>
          </a:prstGeom>
        </p:spPr>
      </p:pic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62" y="1172288"/>
            <a:ext cx="3500105" cy="2625079"/>
          </a:xfrm>
        </p:spPr>
      </p:pic>
    </p:spTree>
    <p:extLst>
      <p:ext uri="{BB962C8B-B14F-4D97-AF65-F5344CB8AC3E}">
        <p14:creationId xmlns:p14="http://schemas.microsoft.com/office/powerpoint/2010/main" val="40325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1086</Words>
  <Application>Microsoft Office PowerPoint</Application>
  <PresentationFormat>Экран (4:3)</PresentationFormat>
  <Paragraphs>336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Направления АгроНТИ-2021</vt:lpstr>
      <vt:lpstr>Кураторы направлений</vt:lpstr>
      <vt:lpstr>Спонсоры и партнеры </vt:lpstr>
      <vt:lpstr>Презентация PowerPoint</vt:lpstr>
      <vt:lpstr>Презентация PowerPoint</vt:lpstr>
      <vt:lpstr>Программа конкурса </vt:lpstr>
      <vt:lpstr>Программа конкурса </vt:lpstr>
      <vt:lpstr>Программа конкурса </vt:lpstr>
      <vt:lpstr>Победители АгроМетео</vt:lpstr>
      <vt:lpstr>Победители АгроРоботы</vt:lpstr>
      <vt:lpstr>Победители АгроКоптеры</vt:lpstr>
      <vt:lpstr>Победители АгроКосмос</vt:lpstr>
      <vt:lpstr>Победители АгроБио</vt:lpstr>
      <vt:lpstr>Победители ДоброПчел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Семен Иванов</dc:creator>
  <cp:lastModifiedBy>Petr Wolf</cp:lastModifiedBy>
  <cp:revision>52</cp:revision>
  <dcterms:created xsi:type="dcterms:W3CDTF">2020-12-11T00:33:45Z</dcterms:created>
  <dcterms:modified xsi:type="dcterms:W3CDTF">2022-06-06T08:47:20Z</dcterms:modified>
</cp:coreProperties>
</file>